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1" r:id="rId28"/>
    <p:sldId id="282" r:id="rId29"/>
    <p:sldId id="283" r:id="rId30"/>
    <p:sldId id="284" r:id="rId31"/>
    <p:sldId id="285" r:id="rId32"/>
    <p:sldId id="286" r:id="rId33"/>
    <p:sldId id="287" r:id="rId34"/>
    <p:sldId id="288" r:id="rId35"/>
    <p:sldId id="289" r:id="rId36"/>
    <p:sldId id="290" r:id="rId37"/>
    <p:sldId id="291" r:id="rId38"/>
    <p:sldId id="279" r:id="rId39"/>
    <p:sldId id="292" r:id="rId40"/>
    <p:sldId id="280" r:id="rId41"/>
  </p:sldIdLst>
  <p:sldSz cx="12193588"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22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27"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28"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30"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1"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2"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3"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35"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6"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7"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8"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39"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40"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48"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50"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52"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3"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57"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8"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9"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6"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61"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2"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3"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65"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6"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7"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69"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0"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72"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3"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4"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5"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77"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8"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9"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80"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81"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82"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190D0B62-5E97-410D-A78B-F607831CE7C4}"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91"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BB1897AB-C2BE-4180-88D9-D53BFB200B6E}"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93"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D8B9FD33-51C2-4ECB-9C87-876966653C5D}"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95"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96"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1348C1E-FFAC-43D8-A00A-ECA25D266627}"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ECF7B8D-EA76-4E1A-BB16-2732F165E111}"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8"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B794E38-D64A-4841-8D01-24057E159C95}"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00"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01"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02"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B6093E2-879C-4950-8E0B-2FFA14C573B2}"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04"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05"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06"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61039AB-DAF1-4874-9F34-6D1DAF1B6F0E}"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08"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09"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10"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F62441C-5C1C-4DB0-AFC5-6D7E3D763AAD}"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12"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13"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9B27BCDA-6375-433E-BD9A-AA81915239E4}"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15"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16"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17"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18"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AA7666D9-AACD-4A60-B6E3-306DC7884153}"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20"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21"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22"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23"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24"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25"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A26A8C9-7E92-442E-971F-703A0ED3623E}"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23590E65-228F-4AB3-AB42-ABE0CB30469D}" type="slidenum">
              <a:t>‹Nº›</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32"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FDCAAE9-1045-49C7-B6CC-045C5F1E4602}"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34"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455928D-6667-4809-8068-D2423401AF6C}"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0"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1"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36"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37"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91D503E-ACC6-417B-AD1F-B0EE019B6EB3}"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1B067947-2EDA-46AD-BD7E-96F4758428B0}"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1B4060DB-D5DC-4982-B8B5-11C3F461DA81}"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41"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42"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43"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DA8F035-0F7F-43AA-8033-01F922286042}"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45"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46"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47"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07CF0CAB-712B-4A9B-85E0-DE90AFF1DB2D}"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49"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50"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51"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4487437-51C6-4C9D-AC66-74FF1C6742DC}"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53"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54"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43A994D-6B27-483A-A963-6043C75E545B}"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56"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57"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58"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59"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7DBB19A8-EFC4-4A81-BD40-BAD343BBAF0D}" type="slidenum">
              <a:t>‹Nº›</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61"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62"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63"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64"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65"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66"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51B3676F-5701-4181-9F89-2AF6931F841B}" type="slidenum">
              <a:t>‹Nº›</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5"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6"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17"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19"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20"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21"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endParaRPr lang="es-ES" sz="2260" b="0" strike="noStrike" spc="-1">
              <a:solidFill>
                <a:srgbClr val="000000"/>
              </a:solidFill>
              <a:latin typeface="Calibri"/>
            </a:endParaRPr>
          </a:p>
        </p:txBody>
      </p:sp>
      <p:sp>
        <p:nvSpPr>
          <p:cNvPr id="23"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24"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
        <p:nvSpPr>
          <p:cNvPr id="25"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ES" sz="3909"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jpe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Imagen 7"/>
          <p:cNvPicPr/>
          <p:nvPr/>
        </p:nvPicPr>
        <p:blipFill>
          <a:blip r:embed="rId14"/>
          <a:stretch/>
        </p:blipFill>
        <p:spPr>
          <a:xfrm>
            <a:off x="3240" y="0"/>
            <a:ext cx="12186720" cy="6857640"/>
          </a:xfrm>
          <a:prstGeom prst="rect">
            <a:avLst/>
          </a:prstGeom>
          <a:ln w="0">
            <a:noFill/>
          </a:ln>
        </p:spPr>
      </p:pic>
      <p:pic>
        <p:nvPicPr>
          <p:cNvPr id="6" name="Imagen 9"/>
          <p:cNvPicPr/>
          <p:nvPr/>
        </p:nvPicPr>
        <p:blipFill>
          <a:blip r:embed="rId15"/>
          <a:stretch/>
        </p:blipFill>
        <p:spPr>
          <a:xfrm>
            <a:off x="6480" y="3240"/>
            <a:ext cx="12180240" cy="6851160"/>
          </a:xfrm>
          <a:prstGeom prst="rect">
            <a:avLst/>
          </a:prstGeom>
          <a:ln w="0">
            <a:noFill/>
          </a:ln>
        </p:spPr>
      </p:pic>
      <p:pic>
        <p:nvPicPr>
          <p:cNvPr id="2" name="Imagen 10"/>
          <p:cNvPicPr/>
          <p:nvPr/>
        </p:nvPicPr>
        <p:blipFill>
          <a:blip r:embed="rId16"/>
          <a:stretch/>
        </p:blipFill>
        <p:spPr>
          <a:xfrm>
            <a:off x="720" y="0"/>
            <a:ext cx="12191760" cy="6857640"/>
          </a:xfrm>
          <a:prstGeom prst="rect">
            <a:avLst/>
          </a:prstGeom>
          <a:ln w="0">
            <a:noFill/>
          </a:ln>
        </p:spPr>
      </p:pic>
      <p:sp>
        <p:nvSpPr>
          <p:cNvPr id="3"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r>
              <a:rPr lang="es-ES" sz="2260" b="0" strike="noStrike" spc="-1">
                <a:solidFill>
                  <a:srgbClr val="000000"/>
                </a:solidFill>
                <a:latin typeface="Calibri"/>
              </a:rPr>
              <a:t>Pulse para editar el formato del texto de título</a:t>
            </a:r>
          </a:p>
        </p:txBody>
      </p:sp>
      <p:sp>
        <p:nvSpPr>
          <p:cNvPr id="4" name="PlaceHolder 2"/>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909"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87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34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34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Imagen 7"/>
          <p:cNvPicPr/>
          <p:nvPr/>
        </p:nvPicPr>
        <p:blipFill>
          <a:blip r:embed="rId14"/>
          <a:stretch/>
        </p:blipFill>
        <p:spPr>
          <a:xfrm>
            <a:off x="3240" y="0"/>
            <a:ext cx="12186720" cy="6857640"/>
          </a:xfrm>
          <a:prstGeom prst="rect">
            <a:avLst/>
          </a:prstGeom>
          <a:ln w="0">
            <a:noFill/>
          </a:ln>
        </p:spPr>
      </p:pic>
      <p:pic>
        <p:nvPicPr>
          <p:cNvPr id="42" name="Imagen 9"/>
          <p:cNvPicPr/>
          <p:nvPr/>
        </p:nvPicPr>
        <p:blipFill>
          <a:blip r:embed="rId15"/>
          <a:stretch/>
        </p:blipFill>
        <p:spPr>
          <a:xfrm>
            <a:off x="6480" y="3240"/>
            <a:ext cx="12180240" cy="6851160"/>
          </a:xfrm>
          <a:prstGeom prst="rect">
            <a:avLst/>
          </a:prstGeom>
          <a:ln w="0">
            <a:noFill/>
          </a:ln>
        </p:spPr>
      </p:pic>
      <p:pic>
        <p:nvPicPr>
          <p:cNvPr id="43" name="Imagen 9"/>
          <p:cNvPicPr/>
          <p:nvPr/>
        </p:nvPicPr>
        <p:blipFill>
          <a:blip r:embed="rId16"/>
          <a:stretch/>
        </p:blipFill>
        <p:spPr>
          <a:xfrm>
            <a:off x="6480" y="0"/>
            <a:ext cx="12180240" cy="6857640"/>
          </a:xfrm>
          <a:prstGeom prst="rect">
            <a:avLst/>
          </a:prstGeom>
          <a:ln w="0">
            <a:noFill/>
          </a:ln>
        </p:spPr>
      </p:pic>
      <p:pic>
        <p:nvPicPr>
          <p:cNvPr id="44" name="Imagen 11"/>
          <p:cNvPicPr/>
          <p:nvPr/>
        </p:nvPicPr>
        <p:blipFill>
          <a:blip r:embed="rId17"/>
          <a:stretch/>
        </p:blipFill>
        <p:spPr>
          <a:xfrm>
            <a:off x="3240" y="1440"/>
            <a:ext cx="12186720" cy="6854760"/>
          </a:xfrm>
          <a:prstGeom prst="rect">
            <a:avLst/>
          </a:prstGeom>
          <a:ln w="0">
            <a:noFill/>
          </a:ln>
        </p:spPr>
      </p:pic>
      <p:sp>
        <p:nvSpPr>
          <p:cNvPr id="4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r>
              <a:rPr lang="es-ES" sz="2260" b="0" strike="noStrike" spc="-1">
                <a:solidFill>
                  <a:srgbClr val="000000"/>
                </a:solidFill>
                <a:latin typeface="Calibri"/>
              </a:rPr>
              <a:t>Pulse para editar el formato del texto de título</a:t>
            </a:r>
          </a:p>
        </p:txBody>
      </p:sp>
      <p:sp>
        <p:nvSpPr>
          <p:cNvPr id="46" name="PlaceHolder 2"/>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909"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87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34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34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Imagen 7"/>
          <p:cNvPicPr/>
          <p:nvPr/>
        </p:nvPicPr>
        <p:blipFill>
          <a:blip r:embed="rId14"/>
          <a:stretch/>
        </p:blipFill>
        <p:spPr>
          <a:xfrm>
            <a:off x="3240" y="0"/>
            <a:ext cx="12186720" cy="6857640"/>
          </a:xfrm>
          <a:prstGeom prst="rect">
            <a:avLst/>
          </a:prstGeom>
          <a:ln w="0">
            <a:noFill/>
          </a:ln>
        </p:spPr>
      </p:pic>
      <p:pic>
        <p:nvPicPr>
          <p:cNvPr id="84" name="Imagen 9"/>
          <p:cNvPicPr/>
          <p:nvPr/>
        </p:nvPicPr>
        <p:blipFill>
          <a:blip r:embed="rId15"/>
          <a:stretch/>
        </p:blipFill>
        <p:spPr>
          <a:xfrm>
            <a:off x="6480" y="3240"/>
            <a:ext cx="12180240" cy="6851160"/>
          </a:xfrm>
          <a:prstGeom prst="rect">
            <a:avLst/>
          </a:prstGeom>
          <a:ln w="0">
            <a:noFill/>
          </a:ln>
        </p:spPr>
      </p:pic>
      <p:sp>
        <p:nvSpPr>
          <p:cNvPr id="85" name="PlaceHolder 1"/>
          <p:cNvSpPr>
            <a:spLocks noGrp="1"/>
          </p:cNvSpPr>
          <p:nvPr>
            <p:ph type="dt" idx="1"/>
          </p:nvPr>
        </p:nvSpPr>
        <p:spPr>
          <a:xfrm>
            <a:off x="609840" y="6356520"/>
            <a:ext cx="2844720" cy="364680"/>
          </a:xfrm>
          <a:prstGeom prst="rect">
            <a:avLst/>
          </a:prstGeom>
          <a:noFill/>
          <a:ln w="0">
            <a:noFill/>
          </a:ln>
        </p:spPr>
        <p:txBody>
          <a:bodyPr lIns="90000" tIns="45000" rIns="90000" bIns="45000" anchor="t">
            <a:noAutofit/>
          </a:bodyPr>
          <a:lstStyle>
            <a:lvl1pPr>
              <a:lnSpc>
                <a:spcPct val="100000"/>
              </a:lnSpc>
              <a:buNone/>
              <a:defRPr lang="es-ES" sz="2260" b="0" strike="noStrike" spc="-1">
                <a:solidFill>
                  <a:srgbClr val="000000"/>
                </a:solidFill>
                <a:latin typeface="Calibri"/>
              </a:defRPr>
            </a:lvl1pPr>
          </a:lstStyle>
          <a:p>
            <a:pPr>
              <a:lnSpc>
                <a:spcPct val="100000"/>
              </a:lnSpc>
              <a:buNone/>
            </a:pPr>
            <a:r>
              <a:rPr lang="es-ES" sz="2260" b="0" strike="noStrike" spc="-1">
                <a:solidFill>
                  <a:srgbClr val="000000"/>
                </a:solidFill>
                <a:latin typeface="Calibri"/>
              </a:rPr>
              <a:t>&lt;fecha/hora&gt;</a:t>
            </a:r>
            <a:endParaRPr lang="es-CO" sz="2260" b="0" strike="noStrike" spc="-1">
              <a:latin typeface="Times New Roman"/>
            </a:endParaRPr>
          </a:p>
        </p:txBody>
      </p:sp>
      <p:sp>
        <p:nvSpPr>
          <p:cNvPr id="86" name="PlaceHolder 2"/>
          <p:cNvSpPr>
            <a:spLocks noGrp="1"/>
          </p:cNvSpPr>
          <p:nvPr>
            <p:ph type="ftr" idx="2"/>
          </p:nvPr>
        </p:nvSpPr>
        <p:spPr>
          <a:xfrm>
            <a:off x="4166280" y="6356520"/>
            <a:ext cx="3861000" cy="364680"/>
          </a:xfrm>
          <a:prstGeom prst="rect">
            <a:avLst/>
          </a:prstGeom>
          <a:noFill/>
          <a:ln w="0">
            <a:noFill/>
          </a:ln>
        </p:spPr>
        <p:txBody>
          <a:bodyPr lIns="90000" tIns="45000" rIns="90000" bIns="45000" anchor="t">
            <a:noAutofit/>
          </a:bodyPr>
          <a:lstStyle>
            <a:lvl1pPr algn="ctr">
              <a:buNone/>
              <a:defRPr lang="es-CO" sz="1400" b="0" strike="noStrike" spc="-1">
                <a:latin typeface="Times New Roman"/>
              </a:defRPr>
            </a:lvl1pPr>
          </a:lstStyle>
          <a:p>
            <a:pPr algn="ctr">
              <a:buNone/>
            </a:pPr>
            <a:r>
              <a:rPr lang="es-CO" sz="1400" b="0" strike="noStrike" spc="-1">
                <a:latin typeface="Times New Roman"/>
              </a:rPr>
              <a:t>&lt;pie de página&gt;</a:t>
            </a:r>
          </a:p>
        </p:txBody>
      </p:sp>
      <p:sp>
        <p:nvSpPr>
          <p:cNvPr id="87" name="PlaceHolder 3"/>
          <p:cNvSpPr>
            <a:spLocks noGrp="1"/>
          </p:cNvSpPr>
          <p:nvPr>
            <p:ph type="sldNum" idx="3"/>
          </p:nvPr>
        </p:nvSpPr>
        <p:spPr>
          <a:xfrm>
            <a:off x="8738640" y="6356520"/>
            <a:ext cx="2844720" cy="364680"/>
          </a:xfrm>
          <a:prstGeom prst="rect">
            <a:avLst/>
          </a:prstGeom>
          <a:noFill/>
          <a:ln w="0">
            <a:noFill/>
          </a:ln>
        </p:spPr>
        <p:txBody>
          <a:bodyPr lIns="90000" tIns="45000" rIns="90000" bIns="45000" anchor="t">
            <a:noAutofit/>
          </a:bodyPr>
          <a:lstStyle>
            <a:lvl1pPr>
              <a:lnSpc>
                <a:spcPct val="100000"/>
              </a:lnSpc>
              <a:buNone/>
              <a:defRPr lang="es-ES" sz="2260" b="0" strike="noStrike" spc="-1">
                <a:solidFill>
                  <a:srgbClr val="000000"/>
                </a:solidFill>
                <a:latin typeface="Calibri"/>
              </a:defRPr>
            </a:lvl1pPr>
          </a:lstStyle>
          <a:p>
            <a:pPr>
              <a:lnSpc>
                <a:spcPct val="100000"/>
              </a:lnSpc>
              <a:buNone/>
            </a:pPr>
            <a:fld id="{3B13800E-5923-444E-849E-D9FC7E939578}" type="slidenum">
              <a:rPr lang="es-ES" sz="2260" b="0" strike="noStrike" spc="-1">
                <a:solidFill>
                  <a:srgbClr val="000000"/>
                </a:solidFill>
                <a:latin typeface="Calibri"/>
              </a:rPr>
              <a:t>‹Nº›</a:t>
            </a:fld>
            <a:endParaRPr lang="es-CO" sz="2260" b="0" strike="noStrike" spc="-1">
              <a:latin typeface="Times New Roman"/>
            </a:endParaRPr>
          </a:p>
        </p:txBody>
      </p:sp>
      <p:sp>
        <p:nvSpPr>
          <p:cNvPr id="88" name="PlaceHolder 4"/>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r>
              <a:rPr lang="es-ES" sz="2260" b="0" strike="noStrike" spc="-1">
                <a:solidFill>
                  <a:srgbClr val="000000"/>
                </a:solidFill>
                <a:latin typeface="Calibri"/>
              </a:rPr>
              <a:t>Pulse para editar el formato del texto de título</a:t>
            </a:r>
          </a:p>
        </p:txBody>
      </p:sp>
      <p:sp>
        <p:nvSpPr>
          <p:cNvPr id="89" name="PlaceHolder 5"/>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909"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87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34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34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914400" y="2130480"/>
            <a:ext cx="10364040" cy="1469520"/>
          </a:xfrm>
          <a:prstGeom prst="rect">
            <a:avLst/>
          </a:prstGeom>
          <a:noFill/>
          <a:ln w="0">
            <a:noFill/>
          </a:ln>
        </p:spPr>
        <p:txBody>
          <a:bodyPr anchor="ctr">
            <a:noAutofit/>
          </a:bodyPr>
          <a:lstStyle/>
          <a:p>
            <a:pPr algn="ctr">
              <a:lnSpc>
                <a:spcPct val="100000"/>
              </a:lnSpc>
              <a:buNone/>
            </a:pPr>
            <a:r>
              <a:rPr lang="es-ES_tradnl" sz="4400" b="0" strike="noStrike" spc="-1">
                <a:solidFill>
                  <a:srgbClr val="000000"/>
                </a:solidFill>
                <a:latin typeface="Calibri"/>
              </a:rPr>
              <a:t>Clic para editar título</a:t>
            </a:r>
            <a:endParaRPr lang="es-ES" sz="4400" b="0" strike="noStrike" spc="-1">
              <a:solidFill>
                <a:srgbClr val="000000"/>
              </a:solidFill>
              <a:latin typeface="Calibri"/>
            </a:endParaRPr>
          </a:p>
        </p:txBody>
      </p:sp>
      <p:sp>
        <p:nvSpPr>
          <p:cNvPr id="127" name="PlaceHolder 2"/>
          <p:cNvSpPr>
            <a:spLocks noGrp="1"/>
          </p:cNvSpPr>
          <p:nvPr>
            <p:ph type="dt" idx="4"/>
          </p:nvPr>
        </p:nvSpPr>
        <p:spPr>
          <a:xfrm>
            <a:off x="609480" y="6356520"/>
            <a:ext cx="2844720" cy="364680"/>
          </a:xfrm>
          <a:prstGeom prst="rect">
            <a:avLst/>
          </a:prstGeom>
          <a:noFill/>
          <a:ln w="0">
            <a:noFill/>
          </a:ln>
        </p:spPr>
        <p:txBody>
          <a:bodyPr anchor="ctr">
            <a:noAutofit/>
          </a:bodyPr>
          <a:lstStyle>
            <a:lvl1pPr>
              <a:lnSpc>
                <a:spcPct val="100000"/>
              </a:lnSpc>
              <a:buNone/>
              <a:defRPr lang="es-ES" sz="1200" b="0" strike="noStrike" spc="-1">
                <a:solidFill>
                  <a:srgbClr val="8B8B8B"/>
                </a:solidFill>
                <a:latin typeface="Calibri"/>
              </a:defRPr>
            </a:lvl1pPr>
          </a:lstStyle>
          <a:p>
            <a:pPr>
              <a:lnSpc>
                <a:spcPct val="100000"/>
              </a:lnSpc>
              <a:buNone/>
            </a:pPr>
            <a:r>
              <a:rPr lang="es-ES" sz="1200" b="0" strike="noStrike" spc="-1">
                <a:solidFill>
                  <a:srgbClr val="8B8B8B"/>
                </a:solidFill>
                <a:latin typeface="Calibri"/>
              </a:rPr>
              <a:t>&lt;fecha/hora&gt;</a:t>
            </a:r>
            <a:endParaRPr lang="es-CO" sz="1200" b="0" strike="noStrike" spc="-1">
              <a:latin typeface="Times New Roman"/>
            </a:endParaRPr>
          </a:p>
        </p:txBody>
      </p:sp>
      <p:sp>
        <p:nvSpPr>
          <p:cNvPr id="128" name="PlaceHolder 3"/>
          <p:cNvSpPr>
            <a:spLocks noGrp="1"/>
          </p:cNvSpPr>
          <p:nvPr>
            <p:ph type="ftr" idx="5"/>
          </p:nvPr>
        </p:nvSpPr>
        <p:spPr>
          <a:xfrm>
            <a:off x="4165920" y="6356520"/>
            <a:ext cx="3860640" cy="364680"/>
          </a:xfrm>
          <a:prstGeom prst="rect">
            <a:avLst/>
          </a:prstGeom>
          <a:noFill/>
          <a:ln w="0">
            <a:noFill/>
          </a:ln>
        </p:spPr>
        <p:txBody>
          <a:bodyPr anchor="ctr">
            <a:noAutofit/>
          </a:bodyPr>
          <a:lstStyle>
            <a:lvl1pPr algn="ctr">
              <a:buNone/>
              <a:defRPr lang="es-CO" sz="1400" b="0" strike="noStrike" spc="-1">
                <a:latin typeface="Times New Roman"/>
              </a:defRPr>
            </a:lvl1pPr>
          </a:lstStyle>
          <a:p>
            <a:pPr algn="ctr">
              <a:buNone/>
            </a:pPr>
            <a:r>
              <a:rPr lang="es-CO" sz="1400" b="0" strike="noStrike" spc="-1">
                <a:latin typeface="Times New Roman"/>
              </a:rPr>
              <a:t>&lt;pie de página&gt;</a:t>
            </a:r>
          </a:p>
        </p:txBody>
      </p:sp>
      <p:sp>
        <p:nvSpPr>
          <p:cNvPr id="129" name="PlaceHolder 4"/>
          <p:cNvSpPr>
            <a:spLocks noGrp="1"/>
          </p:cNvSpPr>
          <p:nvPr>
            <p:ph type="sldNum" idx="6"/>
          </p:nvPr>
        </p:nvSpPr>
        <p:spPr>
          <a:xfrm>
            <a:off x="8738280" y="6356520"/>
            <a:ext cx="2844720" cy="364680"/>
          </a:xfrm>
          <a:prstGeom prst="rect">
            <a:avLst/>
          </a:prstGeom>
          <a:noFill/>
          <a:ln w="0">
            <a:noFill/>
          </a:ln>
        </p:spPr>
        <p:txBody>
          <a:bodyPr anchor="ctr">
            <a:noAutofit/>
          </a:bodyPr>
          <a:lstStyle>
            <a:lvl1pPr algn="r">
              <a:lnSpc>
                <a:spcPct val="100000"/>
              </a:lnSpc>
              <a:buNone/>
              <a:defRPr lang="es-ES" sz="1200" b="0" strike="noStrike" spc="-1">
                <a:solidFill>
                  <a:srgbClr val="8B8B8B"/>
                </a:solidFill>
                <a:latin typeface="Calibri"/>
              </a:defRPr>
            </a:lvl1pPr>
          </a:lstStyle>
          <a:p>
            <a:pPr algn="r">
              <a:lnSpc>
                <a:spcPct val="100000"/>
              </a:lnSpc>
              <a:buNone/>
            </a:pPr>
            <a:fld id="{77C9289F-1CA4-494B-ADAF-0A8A6402C535}" type="slidenum">
              <a:rPr lang="es-ES" sz="1200" b="0" strike="noStrike" spc="-1">
                <a:solidFill>
                  <a:srgbClr val="8B8B8B"/>
                </a:solidFill>
                <a:latin typeface="Calibri"/>
              </a:rPr>
              <a:t>‹Nº›</a:t>
            </a:fld>
            <a:endParaRPr lang="es-CO" sz="1200" b="0" strike="noStrike" spc="-1">
              <a:latin typeface="Times New Roman"/>
            </a:endParaRPr>
          </a:p>
        </p:txBody>
      </p:sp>
      <p:sp>
        <p:nvSpPr>
          <p:cNvPr id="130" name="PlaceHolder 5"/>
          <p:cNvSpPr>
            <a:spLocks noGrp="1"/>
          </p:cNvSpPr>
          <p:nvPr>
            <p:ph type="body"/>
          </p:nvPr>
        </p:nvSpPr>
        <p:spPr>
          <a:xfrm>
            <a:off x="609480" y="1604520"/>
            <a:ext cx="1097388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adroTexto 166"/>
          <p:cNvSpPr txBox="1"/>
          <p:nvPr/>
        </p:nvSpPr>
        <p:spPr>
          <a:xfrm>
            <a:off x="604254" y="1204497"/>
            <a:ext cx="3780000" cy="1742040"/>
          </a:xfrm>
          <a:prstGeom prst="rect">
            <a:avLst/>
          </a:prstGeom>
          <a:noFill/>
          <a:ln w="0">
            <a:noFill/>
          </a:ln>
        </p:spPr>
        <p:txBody>
          <a:bodyPr lIns="90000" tIns="45000" rIns="90000" bIns="45000" anchor="t">
            <a:noAutofit/>
          </a:bodyPr>
          <a:lstStyle/>
          <a:p>
            <a:pPr algn="ctr">
              <a:buNone/>
            </a:pPr>
            <a:r>
              <a:rPr lang="es-CO" sz="2800" b="1" strike="noStrike" spc="-1" dirty="0">
                <a:solidFill>
                  <a:srgbClr val="FFFFFF"/>
                </a:solidFill>
                <a:latin typeface="Calibri"/>
              </a:rPr>
              <a:t>APRENDIZAJE SUPERVISADO: REGRESIÓN</a:t>
            </a:r>
          </a:p>
          <a:p>
            <a:pPr algn="ctr">
              <a:buNone/>
            </a:pPr>
            <a:endParaRPr lang="es-CO" sz="2800" b="1" spc="-1" dirty="0">
              <a:solidFill>
                <a:srgbClr val="FFFFFF"/>
              </a:solidFill>
              <a:latin typeface="Calibri"/>
            </a:endParaRPr>
          </a:p>
          <a:p>
            <a:pPr algn="ctr">
              <a:buNone/>
            </a:pPr>
            <a:r>
              <a:rPr lang="es-CO" sz="2800" b="1" spc="-1" dirty="0">
                <a:solidFill>
                  <a:srgbClr val="FFFFFF"/>
                </a:solidFill>
                <a:latin typeface="Calibri"/>
              </a:rPr>
              <a:t>Á</a:t>
            </a:r>
            <a:r>
              <a:rPr lang="es-CO" sz="2800" b="1" strike="noStrike" spc="-1" dirty="0">
                <a:solidFill>
                  <a:srgbClr val="FFFFFF"/>
                </a:solidFill>
                <a:latin typeface="Calibri"/>
              </a:rPr>
              <a:t>rboles de Decisión</a:t>
            </a:r>
          </a:p>
          <a:p>
            <a:pPr algn="ctr">
              <a:buNone/>
            </a:pPr>
            <a:r>
              <a:rPr lang="es-CO" sz="2800" b="1" spc="-1" dirty="0">
                <a:solidFill>
                  <a:srgbClr val="FFFFFF"/>
                </a:solidFill>
                <a:latin typeface="Calibri"/>
              </a:rPr>
              <a:t>Hiper Parametrización</a:t>
            </a:r>
          </a:p>
          <a:p>
            <a:pPr algn="ctr">
              <a:buNone/>
            </a:pPr>
            <a:r>
              <a:rPr lang="es-CO" sz="2800" b="1" spc="-1" dirty="0">
                <a:solidFill>
                  <a:srgbClr val="FFFFFF"/>
                </a:solidFill>
                <a:latin typeface="Calibri"/>
              </a:rPr>
              <a:t>GPR</a:t>
            </a:r>
            <a:endParaRPr lang="es-CO" sz="2800" b="1" strike="noStrike" spc="-1" dirty="0">
              <a:solidFill>
                <a:srgbClr val="FFFFFF"/>
              </a:solidFill>
              <a:latin typeface="Arial"/>
            </a:endParaRPr>
          </a:p>
        </p:txBody>
      </p:sp>
      <p:pic>
        <p:nvPicPr>
          <p:cNvPr id="168" name="Imagen 167"/>
          <p:cNvPicPr/>
          <p:nvPr/>
        </p:nvPicPr>
        <p:blipFill>
          <a:blip r:embed="rId2"/>
          <a:srcRect r="19008"/>
          <a:stretch/>
        </p:blipFill>
        <p:spPr>
          <a:xfrm>
            <a:off x="5110920" y="-37800"/>
            <a:ext cx="7082640" cy="689580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ángulo 9"/>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sp>
        <p:nvSpPr>
          <p:cNvPr id="190" name="Rectángulo 15"/>
          <p:cNvSpPr/>
          <p:nvPr/>
        </p:nvSpPr>
        <p:spPr>
          <a:xfrm>
            <a:off x="187560" y="1527480"/>
            <a:ext cx="4631400" cy="365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0" strike="noStrike" spc="-1">
                <a:solidFill>
                  <a:srgbClr val="000000"/>
                </a:solidFill>
                <a:latin typeface="Calibri"/>
              </a:rPr>
              <a:t>Los árboles de decisión se construyen utilizando una heurística llamada partición recursiva. Este enfoque se conoce generalmente como divide y vencerás porque utiliza los valores de las características para dividirlos datos en subconjuntos cada vez más pequeños de clases similares. Empezando por el nodo raíz, que representa todo el conjunto de datos, el algoritmo elige una característica que sea la más predictiva de la clase objetivo. </a:t>
            </a:r>
            <a:endParaRPr lang="es-CO" sz="1800" b="0" strike="noStrike" spc="-1">
              <a:latin typeface="Arial"/>
            </a:endParaRPr>
          </a:p>
        </p:txBody>
      </p:sp>
      <p:sp>
        <p:nvSpPr>
          <p:cNvPr id="191" name="Rectángulo 16"/>
          <p:cNvSpPr/>
          <p:nvPr/>
        </p:nvSpPr>
        <p:spPr>
          <a:xfrm>
            <a:off x="5061600" y="1234080"/>
            <a:ext cx="696240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800" b="1" strike="noStrike" spc="-1">
                <a:solidFill>
                  <a:srgbClr val="0070C0"/>
                </a:solidFill>
                <a:latin typeface="Calibri"/>
              </a:rPr>
              <a:t>Todos (o casi todos) los ejemplos del nodo tienen la misma clase.</a:t>
            </a:r>
            <a:endParaRPr lang="es-CO" sz="1800" b="0" strike="noStrike" spc="-1">
              <a:latin typeface="Arial"/>
            </a:endParaRPr>
          </a:p>
          <a:p>
            <a:pPr algn="just">
              <a:lnSpc>
                <a:spcPct val="100000"/>
              </a:lnSpc>
              <a:buNone/>
            </a:pPr>
            <a:r>
              <a:rPr lang="es-CO" sz="1800" b="1" strike="noStrike" spc="-1">
                <a:solidFill>
                  <a:srgbClr val="0070C0"/>
                </a:solidFill>
                <a:latin typeface="Calibri"/>
              </a:rPr>
              <a:t>No hay características restantes para distinguir entre los ejemplos.</a:t>
            </a:r>
            <a:endParaRPr lang="es-CO" sz="1800" b="0" strike="noStrike" spc="-1">
              <a:latin typeface="Arial"/>
            </a:endParaRPr>
          </a:p>
          <a:p>
            <a:pPr algn="just">
              <a:lnSpc>
                <a:spcPct val="100000"/>
              </a:lnSpc>
              <a:buNone/>
            </a:pPr>
            <a:r>
              <a:rPr lang="es-CO" sz="1800" b="1" strike="noStrike" spc="-1">
                <a:solidFill>
                  <a:srgbClr val="0070C0"/>
                </a:solidFill>
                <a:latin typeface="Calibri"/>
              </a:rPr>
              <a:t>El árbol ha crecido hasta un límite de tamaño predefinido.</a:t>
            </a:r>
            <a:endParaRPr lang="es-CO" sz="1800" b="0" strike="noStrike" spc="-1">
              <a:latin typeface="Arial"/>
            </a:endParaRPr>
          </a:p>
        </p:txBody>
      </p:sp>
      <p:pic>
        <p:nvPicPr>
          <p:cNvPr id="192" name="Picture 6" descr="Arboles de decision y Random Forest"/>
          <p:cNvPicPr/>
          <p:nvPr/>
        </p:nvPicPr>
        <p:blipFill>
          <a:blip r:embed="rId2"/>
          <a:stretch/>
        </p:blipFill>
        <p:spPr>
          <a:xfrm>
            <a:off x="5061600" y="3166920"/>
            <a:ext cx="6962400" cy="28832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ángulo 11"/>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sp>
        <p:nvSpPr>
          <p:cNvPr id="194" name="Rectángulo 14"/>
          <p:cNvSpPr/>
          <p:nvPr/>
        </p:nvSpPr>
        <p:spPr>
          <a:xfrm>
            <a:off x="187560" y="1234080"/>
            <a:ext cx="5081400" cy="420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0" strike="noStrike" spc="-1">
                <a:solidFill>
                  <a:srgbClr val="000000"/>
                </a:solidFill>
                <a:latin typeface="Calibri"/>
              </a:rPr>
              <a:t>Para ilustrar el proceso de construcción del árbol, consideremos un ejemplo sencillo. Imagínese que trabaja en un estudio cinematográfico de Hollywood y su mesa está repleta de guiones. En lugar de leer cada uno de ellos de principio a fin, decide desarrollar un algoritmo de árbol de decisión para predecir si una película potencial entraría en una de tres categorías: éxito de ventas, elección de la crítica o fracaso de taquilla. Para recopilar datos para tu modelo, te diriges a los archivos de los estudios para examinar los diez años anteriores de estrenos de películas.</a:t>
            </a:r>
            <a:endParaRPr lang="es-CO" sz="1800" b="0" strike="noStrike" spc="-1">
              <a:latin typeface="Arial"/>
            </a:endParaRPr>
          </a:p>
        </p:txBody>
      </p:sp>
      <p:pic>
        <p:nvPicPr>
          <p:cNvPr id="195" name="Imagen 1"/>
          <p:cNvPicPr/>
          <p:nvPr/>
        </p:nvPicPr>
        <p:blipFill>
          <a:blip r:embed="rId2"/>
          <a:stretch/>
        </p:blipFill>
        <p:spPr>
          <a:xfrm>
            <a:off x="5388120" y="2003040"/>
            <a:ext cx="6686280" cy="290628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ángulo 13"/>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pic>
        <p:nvPicPr>
          <p:cNvPr id="197" name="Imagen 4"/>
          <p:cNvPicPr/>
          <p:nvPr/>
        </p:nvPicPr>
        <p:blipFill>
          <a:blip r:embed="rId2"/>
          <a:stretch/>
        </p:blipFill>
        <p:spPr>
          <a:xfrm>
            <a:off x="438480" y="1558800"/>
            <a:ext cx="5672520" cy="3035160"/>
          </a:xfrm>
          <a:prstGeom prst="rect">
            <a:avLst/>
          </a:prstGeom>
          <a:ln w="0">
            <a:noFill/>
          </a:ln>
        </p:spPr>
      </p:pic>
      <p:pic>
        <p:nvPicPr>
          <p:cNvPr id="198" name="Imagen 6"/>
          <p:cNvPicPr/>
          <p:nvPr/>
        </p:nvPicPr>
        <p:blipFill>
          <a:blip r:embed="rId3"/>
          <a:stretch/>
        </p:blipFill>
        <p:spPr>
          <a:xfrm>
            <a:off x="6462720" y="1558800"/>
            <a:ext cx="5337000" cy="30351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ángulo 17"/>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pic>
        <p:nvPicPr>
          <p:cNvPr id="200" name="Imagen 3"/>
          <p:cNvPicPr/>
          <p:nvPr/>
        </p:nvPicPr>
        <p:blipFill>
          <a:blip r:embed="rId2"/>
          <a:stretch/>
        </p:blipFill>
        <p:spPr>
          <a:xfrm>
            <a:off x="2666160" y="812160"/>
            <a:ext cx="6879600" cy="529416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tángulo 18"/>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pic>
        <p:nvPicPr>
          <p:cNvPr id="202" name="Picture 7"/>
          <p:cNvPicPr/>
          <p:nvPr/>
        </p:nvPicPr>
        <p:blipFill>
          <a:blip r:embed="rId2"/>
          <a:stretch/>
        </p:blipFill>
        <p:spPr>
          <a:xfrm>
            <a:off x="2337480" y="1168560"/>
            <a:ext cx="7536600" cy="45212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adroTexto 202"/>
          <p:cNvSpPr txBox="1"/>
          <p:nvPr/>
        </p:nvSpPr>
        <p:spPr>
          <a:xfrm>
            <a:off x="540000" y="720000"/>
            <a:ext cx="8640000" cy="533700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1" strike="noStrike" spc="-1">
                <a:latin typeface="Arial"/>
              </a:rPr>
              <a:t>Cómo funcionan los algoritmos de los árboles de decisión?</a:t>
            </a:r>
          </a:p>
          <a:p>
            <a:pPr algn="just">
              <a:spcBef>
                <a:spcPts val="1191"/>
              </a:spcBef>
              <a:spcAft>
                <a:spcPts val="992"/>
              </a:spcAft>
              <a:buNone/>
            </a:pPr>
            <a:r>
              <a:rPr lang="es-CO" sz="1800" b="0" strike="noStrike" spc="-1">
                <a:latin typeface="Arial"/>
              </a:rPr>
              <a:t>Algoritmo de árbol de decisión funciona en pasos más simples</a:t>
            </a:r>
          </a:p>
          <a:p>
            <a:pPr algn="just">
              <a:spcBef>
                <a:spcPts val="1191"/>
              </a:spcBef>
              <a:spcAft>
                <a:spcPts val="992"/>
              </a:spcAft>
              <a:buNone/>
            </a:pPr>
            <a:r>
              <a:rPr lang="es-CO" sz="1800" b="0" strike="noStrike" spc="-1">
                <a:latin typeface="Arial"/>
              </a:rPr>
              <a:t>A partir de la raíz: El algoritmo comienza en la parte superior, llamado nodo de raíz, que representa todo el conjunto de datos.</a:t>
            </a:r>
          </a:p>
          <a:p>
            <a:pPr algn="just">
              <a:spcBef>
                <a:spcPts val="1191"/>
              </a:spcBef>
              <a:spcAft>
                <a:spcPts val="992"/>
              </a:spcAft>
              <a:buNone/>
            </a:pPr>
            <a:r>
              <a:rPr lang="es-CO" sz="1800" b="0" strike="noStrike" spc="-1">
                <a:latin typeface="Arial"/>
              </a:rPr>
              <a:t>Preguntas sobre las mejores preguntas: Busca la característica más importante o pregunta que divide los datos en los grupos más distintos. Esto es como hacer una pregunta en un tenedor del árbol.</a:t>
            </a:r>
          </a:p>
          <a:p>
            <a:pPr algn="just">
              <a:spcBef>
                <a:spcPts val="1191"/>
              </a:spcBef>
              <a:spcAft>
                <a:spcPts val="992"/>
              </a:spcAft>
              <a:buNone/>
            </a:pPr>
            <a:r>
              <a:rPr lang="es-CO" sz="1800" b="0" strike="noStrike" spc="-1">
                <a:latin typeface="Arial"/>
              </a:rPr>
              <a:t>Split : Basado en la respuesta a esa pregunta, divide los datos en subconjuntos más pequeños, creando nuevas sucursales. Cada rama representa una posible ruta a través del árbol.</a:t>
            </a:r>
          </a:p>
          <a:p>
            <a:pPr algn="just">
              <a:spcBef>
                <a:spcPts val="1191"/>
              </a:spcBef>
              <a:spcAft>
                <a:spcPts val="992"/>
              </a:spcAft>
              <a:buNone/>
            </a:pPr>
            <a:r>
              <a:rPr lang="es-CO" sz="1800" b="0" strike="noStrike" spc="-1">
                <a:latin typeface="Arial"/>
              </a:rPr>
              <a:t>Repetir el proceso: El algoritmo continúa haciendo preguntas y dividiendo los datos en cada rama hasta que llega a los nodos de hoja final, representando los resultados o clasificaciones predichos.</a:t>
            </a:r>
          </a:p>
          <a:p>
            <a:pPr algn="just">
              <a:spcBef>
                <a:spcPts val="1191"/>
              </a:spcBef>
              <a:spcAft>
                <a:spcPts val="992"/>
              </a:spcAft>
              <a:buNone/>
            </a:pPr>
            <a:endParaRPr lang="es-CO"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adroTexto 203"/>
          <p:cNvSpPr txBox="1"/>
          <p:nvPr/>
        </p:nvSpPr>
        <p:spPr>
          <a:xfrm>
            <a:off x="540000" y="720000"/>
            <a:ext cx="8640000" cy="468000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1" strike="noStrike" spc="-1">
                <a:latin typeface="Arial"/>
              </a:rPr>
              <a:t>SUPUESTOS DE LOS ÁRBOLES DE DECISIÓN</a:t>
            </a:r>
          </a:p>
          <a:p>
            <a:pPr algn="just">
              <a:spcBef>
                <a:spcPts val="1191"/>
              </a:spcBef>
              <a:spcAft>
                <a:spcPts val="992"/>
              </a:spcAft>
              <a:buNone/>
            </a:pPr>
            <a:r>
              <a:rPr lang="es-CO" sz="1800" b="0" strike="noStrike" spc="-1">
                <a:latin typeface="Arial"/>
              </a:rPr>
              <a:t>Divisiones binarias</a:t>
            </a:r>
          </a:p>
          <a:p>
            <a:pPr algn="just">
              <a:spcBef>
                <a:spcPts val="1191"/>
              </a:spcBef>
              <a:spcAft>
                <a:spcPts val="992"/>
              </a:spcAft>
              <a:buNone/>
            </a:pPr>
            <a:r>
              <a:rPr lang="es-CO" sz="1800" b="0" strike="noStrike" spc="-1">
                <a:latin typeface="Arial"/>
              </a:rPr>
              <a:t>Los árboles de decisión típicamente hacen divisiones binarias, lo que significa que cada nodo divide los datos en dos subconjuntos basados en una sola característica o condición. Esto supone que cada decisión puede ser representada como una opción binaria.</a:t>
            </a:r>
          </a:p>
          <a:p>
            <a:pPr algn="just">
              <a:spcBef>
                <a:spcPts val="1191"/>
              </a:spcBef>
              <a:spcAft>
                <a:spcPts val="992"/>
              </a:spcAft>
              <a:buNone/>
            </a:pPr>
            <a:r>
              <a:rPr lang="es-CO" sz="1800" b="0" strike="noStrike" spc="-1">
                <a:latin typeface="Arial"/>
              </a:rPr>
              <a:t>Particiones recursivas</a:t>
            </a:r>
          </a:p>
          <a:p>
            <a:pPr algn="just">
              <a:spcBef>
                <a:spcPts val="1191"/>
              </a:spcBef>
              <a:spcAft>
                <a:spcPts val="992"/>
              </a:spcAft>
              <a:buNone/>
            </a:pPr>
            <a:r>
              <a:rPr lang="es-CO" sz="1800" b="0" strike="noStrike" spc="-1">
                <a:latin typeface="Arial"/>
              </a:rPr>
              <a:t>Los árboles de decisión utilizan un proceso de partición recursiva, donde cada nodo se divide en nodos hijos, y este proceso continúa hasta que se cumple un criterio de parada. Esto supone que los datos pueden subdividirse efectivamente en subconjuntos más pequeños y manejables.</a:t>
            </a:r>
          </a:p>
          <a:p>
            <a:pPr algn="just">
              <a:spcBef>
                <a:spcPts val="1191"/>
              </a:spcBef>
              <a:spcAft>
                <a:spcPts val="992"/>
              </a:spcAft>
              <a:buNone/>
            </a:pPr>
            <a:endParaRPr lang="es-CO"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adroTexto 204"/>
          <p:cNvSpPr txBox="1"/>
          <p:nvPr/>
        </p:nvSpPr>
        <p:spPr>
          <a:xfrm>
            <a:off x="540000" y="720000"/>
            <a:ext cx="8640000" cy="468000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1" strike="noStrike" spc="-1">
                <a:latin typeface="Arial"/>
              </a:rPr>
              <a:t>SUPUESTOS DE LOS ÁRBOLES DE DECISIÓN</a:t>
            </a:r>
          </a:p>
          <a:p>
            <a:pPr algn="just">
              <a:spcBef>
                <a:spcPts val="1191"/>
              </a:spcBef>
              <a:spcAft>
                <a:spcPts val="992"/>
              </a:spcAft>
              <a:buNone/>
            </a:pPr>
            <a:r>
              <a:rPr lang="es-CO" sz="1800" b="0" strike="noStrike" spc="-1">
                <a:latin typeface="Arial"/>
              </a:rPr>
              <a:t>Característica de la independencia</a:t>
            </a:r>
          </a:p>
          <a:p>
            <a:pPr algn="just">
              <a:spcBef>
                <a:spcPts val="1191"/>
              </a:spcBef>
              <a:spcAft>
                <a:spcPts val="992"/>
              </a:spcAft>
              <a:buNone/>
            </a:pPr>
            <a:r>
              <a:rPr lang="es-CO" sz="1800" b="0" strike="noStrike" spc="-1">
                <a:latin typeface="Arial"/>
              </a:rPr>
              <a:t>Los árboles de decisión a menudo asumen que las características utilizadas para dividir los nodos son independientes. En la práctica, la independencia característica puede no mantenerse, pero los árboles de decisión todavía pueden funcionar bien si las características están correlacionadas.</a:t>
            </a:r>
          </a:p>
          <a:p>
            <a:pPr algn="just">
              <a:spcBef>
                <a:spcPts val="1191"/>
              </a:spcBef>
              <a:spcAft>
                <a:spcPts val="992"/>
              </a:spcAft>
              <a:buNone/>
            </a:pPr>
            <a:r>
              <a:rPr lang="es-CO" sz="1800" b="0" strike="noStrike" spc="-1">
                <a:latin typeface="Arial"/>
              </a:rPr>
              <a:t>Homogeneidad</a:t>
            </a:r>
          </a:p>
          <a:p>
            <a:pPr algn="just">
              <a:spcBef>
                <a:spcPts val="1191"/>
              </a:spcBef>
              <a:spcAft>
                <a:spcPts val="992"/>
              </a:spcAft>
              <a:buNone/>
            </a:pPr>
            <a:r>
              <a:rPr lang="es-CO" sz="1800" b="0" strike="noStrike" spc="-1">
                <a:latin typeface="Arial"/>
              </a:rPr>
              <a:t>Los árboles de decisión tienen por objeto crear subgrupos homogéneos en cada nodo, lo que significa que las muestras dentro de un nodo son tan similares como fuera posible en lo que respecta a la variable objetivo. Esta suposición ayuda a lograr límites claros de decisión.</a:t>
            </a:r>
          </a:p>
          <a:p>
            <a:pPr algn="just">
              <a:spcBef>
                <a:spcPts val="1191"/>
              </a:spcBef>
              <a:spcAft>
                <a:spcPts val="992"/>
              </a:spcAft>
              <a:buNone/>
            </a:pPr>
            <a:endParaRPr lang="es-CO" sz="18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adroTexto 205"/>
          <p:cNvSpPr txBox="1"/>
          <p:nvPr/>
        </p:nvSpPr>
        <p:spPr>
          <a:xfrm>
            <a:off x="540000" y="720000"/>
            <a:ext cx="8640000" cy="535824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1" strike="noStrike" spc="-1">
                <a:latin typeface="Arial"/>
              </a:rPr>
              <a:t>SUPUESTOS DE LOS ÁRBOLES DE DECISIÓN</a:t>
            </a:r>
          </a:p>
          <a:p>
            <a:pPr algn="just">
              <a:spcBef>
                <a:spcPts val="1191"/>
              </a:spcBef>
              <a:spcAft>
                <a:spcPts val="992"/>
              </a:spcAft>
              <a:buNone/>
            </a:pPr>
            <a:r>
              <a:rPr lang="es-CO" sz="1800" b="0" strike="noStrike" spc="-1">
                <a:latin typeface="Arial"/>
              </a:rPr>
              <a:t>Características categóricas y numéricas</a:t>
            </a:r>
          </a:p>
          <a:p>
            <a:pPr algn="just">
              <a:spcBef>
                <a:spcPts val="1191"/>
              </a:spcBef>
              <a:spcAft>
                <a:spcPts val="992"/>
              </a:spcAft>
              <a:buNone/>
            </a:pPr>
            <a:r>
              <a:rPr lang="es-CO" sz="1800" b="0" strike="noStrike" spc="-1">
                <a:latin typeface="Arial"/>
              </a:rPr>
              <a:t>Los árboles de decisión pueden manejar características categóricas y numéricas. Sin embargo, pueden requerir diferentes estrategias de división para cada tipo.</a:t>
            </a:r>
          </a:p>
          <a:p>
            <a:pPr algn="just">
              <a:spcBef>
                <a:spcPts val="1191"/>
              </a:spcBef>
              <a:spcAft>
                <a:spcPts val="992"/>
              </a:spcAft>
              <a:buNone/>
            </a:pPr>
            <a:r>
              <a:rPr lang="es-CO" sz="1800" b="0" strike="noStrike" spc="-1">
                <a:latin typeface="Arial"/>
              </a:rPr>
              <a:t>Sobreajuste</a:t>
            </a:r>
          </a:p>
          <a:p>
            <a:pPr algn="just">
              <a:spcBef>
                <a:spcPts val="1191"/>
              </a:spcBef>
              <a:spcAft>
                <a:spcPts val="992"/>
              </a:spcAft>
              <a:buNone/>
            </a:pPr>
            <a:r>
              <a:rPr lang="es-CO" sz="1800" b="0" strike="noStrike" spc="-1">
                <a:latin typeface="Arial"/>
              </a:rPr>
              <a:t>Los árboles de decisión son propensos a en exceso cuando capturan ruido en los datos. Se utilizan la poda y el establecimiento de criterios de parada adecuados para abordar esta suposición.</a:t>
            </a:r>
          </a:p>
          <a:p>
            <a:pPr algn="just">
              <a:spcBef>
                <a:spcPts val="1191"/>
              </a:spcBef>
              <a:spcAft>
                <a:spcPts val="992"/>
              </a:spcAft>
              <a:buNone/>
            </a:pPr>
            <a:r>
              <a:rPr lang="es-CO" sz="1800" b="0" strike="noStrike" spc="-1">
                <a:latin typeface="Arial"/>
              </a:rPr>
              <a:t>Sin valores perdidos</a:t>
            </a:r>
          </a:p>
          <a:p>
            <a:pPr algn="just">
              <a:spcBef>
                <a:spcPts val="1191"/>
              </a:spcBef>
              <a:spcAft>
                <a:spcPts val="992"/>
              </a:spcAft>
              <a:buNone/>
            </a:pPr>
            <a:r>
              <a:rPr lang="es-CO" sz="1800" b="0" strike="noStrike" spc="-1">
                <a:latin typeface="Arial"/>
              </a:rPr>
              <a:t>Los árboles de decisión suponen que no faltan valores en el conjunto de datos o que los valores faltados se han manejado adecuadamente mediante imputación u otros métodos.</a:t>
            </a:r>
          </a:p>
          <a:p>
            <a:pPr algn="just">
              <a:spcBef>
                <a:spcPts val="1191"/>
              </a:spcBef>
              <a:spcAft>
                <a:spcPts val="992"/>
              </a:spcAft>
              <a:buNone/>
            </a:pPr>
            <a:endParaRPr lang="es-CO"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adroTexto 206"/>
          <p:cNvSpPr txBox="1"/>
          <p:nvPr/>
        </p:nvSpPr>
        <p:spPr>
          <a:xfrm>
            <a:off x="225000" y="1260000"/>
            <a:ext cx="6615000" cy="552924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0" strike="noStrike" spc="-1">
                <a:latin typeface="Arial"/>
              </a:rPr>
              <a:t>Supongamos que tienes un grupo de amigos que decide qué película pueden ver juntos el domingo. Hay 2 opciones para películas, una es "Lucy" y la segunda es "Titanic" y ahora todo el mundo tiene que contar su elección. Después de que todos den su respuesta vemos que "Lucy" obtiene 4 votos y "Titanic" obtiene 5 votos. Qué película vemos ahora? Es difícil elegir una película ahora porque los votos para ambas películas son algo iguales.</a:t>
            </a:r>
          </a:p>
          <a:p>
            <a:pPr algn="just">
              <a:spcBef>
                <a:spcPts val="1191"/>
              </a:spcBef>
              <a:spcAft>
                <a:spcPts val="992"/>
              </a:spcAft>
              <a:buNone/>
            </a:pPr>
            <a:r>
              <a:rPr lang="es-CO" sz="1800" b="0" strike="noStrike" spc="-1">
                <a:latin typeface="Arial"/>
              </a:rPr>
              <a:t>Esto es exactamente lo que llamamos desorden, hay un número igual de votos para las dos películas, y realmente podemos decidir qué película debemos ver. Hubiera sido mucho más fácil si los votos para "Lucy", fueran 8 y para Titanic. Aquí podríamos decir fácilmente que la mayoría de los votos son para Lucy, por lo que todo el mundo estará viendo esta película.</a:t>
            </a:r>
          </a:p>
          <a:p>
            <a:pPr algn="just">
              <a:spcBef>
                <a:spcPts val="1191"/>
              </a:spcBef>
              <a:spcAft>
                <a:spcPts val="992"/>
              </a:spcAft>
              <a:buNone/>
            </a:pPr>
            <a:r>
              <a:rPr lang="es-CO" sz="1800" b="0" strike="noStrike" spc="-1">
                <a:latin typeface="Arial"/>
              </a:rPr>
              <a:t>En un árbol de decisiones, la salida es en su mayoría de sís o "no", o no.</a:t>
            </a:r>
          </a:p>
          <a:p>
            <a:pPr algn="just">
              <a:spcBef>
                <a:spcPts val="1191"/>
              </a:spcBef>
              <a:spcAft>
                <a:spcPts val="992"/>
              </a:spcAft>
              <a:buNone/>
            </a:pPr>
            <a:endParaRPr lang="es-CO" sz="1800" b="0" strike="noStrike" spc="-1">
              <a:latin typeface="Arial"/>
            </a:endParaRPr>
          </a:p>
        </p:txBody>
      </p:sp>
      <p:sp>
        <p:nvSpPr>
          <p:cNvPr id="208" name="Rectángulo 19"/>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Entropía</a:t>
            </a:r>
            <a:endParaRPr lang="es-CO" sz="3200" b="0" strike="noStrike" spc="-1">
              <a:latin typeface="Arial"/>
            </a:endParaRPr>
          </a:p>
        </p:txBody>
      </p:sp>
      <p:pic>
        <p:nvPicPr>
          <p:cNvPr id="209" name="Imagen 208"/>
          <p:cNvPicPr/>
          <p:nvPr/>
        </p:nvPicPr>
        <p:blipFill>
          <a:blip r:embed="rId2"/>
          <a:stretch/>
        </p:blipFill>
        <p:spPr>
          <a:xfrm>
            <a:off x="6840000" y="1800000"/>
            <a:ext cx="5040000" cy="32400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2" descr="Broken Cube Rubiks Photos - Free &amp; Royalty-Free Stock Photos from Dreamstime"/>
          <p:cNvPicPr/>
          <p:nvPr/>
        </p:nvPicPr>
        <p:blipFill>
          <a:blip r:embed="rId2"/>
          <a:srcRect l="2435" t="29696" r="4906" b="25500"/>
          <a:stretch/>
        </p:blipFill>
        <p:spPr>
          <a:xfrm>
            <a:off x="3956400" y="3840840"/>
            <a:ext cx="8103600" cy="2161800"/>
          </a:xfrm>
          <a:prstGeom prst="rect">
            <a:avLst/>
          </a:prstGeom>
          <a:ln w="0">
            <a:noFill/>
          </a:ln>
        </p:spPr>
      </p:pic>
      <p:pic>
        <p:nvPicPr>
          <p:cNvPr id="170" name="Picture 4" descr="Mejores Cubos de Rubik 2021 ▷➡️ Yellow App ▷➡️⭐"/>
          <p:cNvPicPr/>
          <p:nvPr/>
        </p:nvPicPr>
        <p:blipFill>
          <a:blip r:embed="rId3"/>
          <a:stretch/>
        </p:blipFill>
        <p:spPr>
          <a:xfrm>
            <a:off x="373680" y="1260000"/>
            <a:ext cx="5943960" cy="2476080"/>
          </a:xfrm>
          <a:prstGeom prst="rect">
            <a:avLst/>
          </a:prstGeom>
          <a:ln w="0">
            <a:noFill/>
          </a:ln>
        </p:spPr>
      </p:pic>
      <p:sp>
        <p:nvSpPr>
          <p:cNvPr id="171" name="Rectángulo 21"/>
          <p:cNvSpPr/>
          <p:nvPr/>
        </p:nvSpPr>
        <p:spPr>
          <a:xfrm>
            <a:off x="187560" y="2275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Divide y Vencerás</a:t>
            </a:r>
            <a:endParaRPr lang="es-CO" sz="3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ángulo 22"/>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Entropía</a:t>
            </a:r>
            <a:endParaRPr lang="es-CO" sz="3200" b="0" strike="noStrike" spc="-1">
              <a:latin typeface="Arial"/>
            </a:endParaRPr>
          </a:p>
        </p:txBody>
      </p:sp>
      <p:pic>
        <p:nvPicPr>
          <p:cNvPr id="211" name="Imagen 210"/>
          <p:cNvPicPr/>
          <p:nvPr/>
        </p:nvPicPr>
        <p:blipFill>
          <a:blip r:embed="rId2"/>
          <a:stretch/>
        </p:blipFill>
        <p:spPr>
          <a:xfrm>
            <a:off x="360000" y="1800000"/>
            <a:ext cx="6097680" cy="3420000"/>
          </a:xfrm>
          <a:prstGeom prst="rect">
            <a:avLst/>
          </a:prstGeom>
          <a:ln w="0">
            <a:noFill/>
          </a:ln>
        </p:spPr>
      </p:pic>
      <p:pic>
        <p:nvPicPr>
          <p:cNvPr id="212" name="Imagen 211"/>
          <p:cNvPicPr/>
          <p:nvPr/>
        </p:nvPicPr>
        <p:blipFill>
          <a:blip r:embed="rId3"/>
          <a:stretch/>
        </p:blipFill>
        <p:spPr>
          <a:xfrm>
            <a:off x="6840000" y="1388880"/>
            <a:ext cx="4500000" cy="2391120"/>
          </a:xfrm>
          <a:prstGeom prst="rect">
            <a:avLst/>
          </a:prstGeom>
          <a:ln w="0">
            <a:noFill/>
          </a:ln>
        </p:spPr>
      </p:pic>
      <p:pic>
        <p:nvPicPr>
          <p:cNvPr id="213" name="Imagen 212"/>
          <p:cNvPicPr/>
          <p:nvPr/>
        </p:nvPicPr>
        <p:blipFill>
          <a:blip r:embed="rId4"/>
          <a:stretch/>
        </p:blipFill>
        <p:spPr>
          <a:xfrm>
            <a:off x="6717960" y="3960000"/>
            <a:ext cx="4802040" cy="24591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ángulo 23"/>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Coeficiente de Gini</a:t>
            </a:r>
            <a:endParaRPr lang="es-CO" sz="3200" b="0" strike="noStrike" spc="-1">
              <a:latin typeface="Arial"/>
            </a:endParaRPr>
          </a:p>
        </p:txBody>
      </p:sp>
      <p:sp>
        <p:nvSpPr>
          <p:cNvPr id="215" name="CuadroTexto 214"/>
          <p:cNvSpPr txBox="1"/>
          <p:nvPr/>
        </p:nvSpPr>
        <p:spPr>
          <a:xfrm>
            <a:off x="540000" y="1620000"/>
            <a:ext cx="3791880" cy="188208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0" strike="noStrike" spc="-1">
                <a:latin typeface="Arial"/>
              </a:rPr>
              <a:t>El aumento de la información mide la reducción de la incertidumbre dada alguna característica y también es un factor decisivo para qué atributo debe seleccionarse como nodo de decisión o nodo de raíz.</a:t>
            </a:r>
          </a:p>
        </p:txBody>
      </p:sp>
      <p:pic>
        <p:nvPicPr>
          <p:cNvPr id="216" name="Imagen 215"/>
          <p:cNvPicPr/>
          <p:nvPr/>
        </p:nvPicPr>
        <p:blipFill>
          <a:blip r:embed="rId2"/>
          <a:stretch/>
        </p:blipFill>
        <p:spPr>
          <a:xfrm>
            <a:off x="4680000" y="1620000"/>
            <a:ext cx="5352840" cy="542520"/>
          </a:xfrm>
          <a:prstGeom prst="rect">
            <a:avLst/>
          </a:prstGeom>
          <a:ln w="0">
            <a:noFill/>
          </a:ln>
        </p:spPr>
      </p:pic>
      <p:sp>
        <p:nvSpPr>
          <p:cNvPr id="217" name="CuadroTexto 216"/>
          <p:cNvSpPr txBox="1"/>
          <p:nvPr/>
        </p:nvSpPr>
        <p:spPr>
          <a:xfrm>
            <a:off x="4523400" y="2520000"/>
            <a:ext cx="7536600" cy="4291920"/>
          </a:xfrm>
          <a:prstGeom prst="rect">
            <a:avLst/>
          </a:prstGeom>
          <a:noFill/>
          <a:ln w="0">
            <a:noFill/>
          </a:ln>
        </p:spPr>
        <p:txBody>
          <a:bodyPr lIns="90000" tIns="45000" rIns="90000" bIns="45000" anchor="t">
            <a:noAutofit/>
          </a:bodyPr>
          <a:lstStyle/>
          <a:p>
            <a:pPr algn="just">
              <a:spcBef>
                <a:spcPts val="1191"/>
              </a:spcBef>
              <a:spcAft>
                <a:spcPts val="992"/>
              </a:spcAft>
              <a:buNone/>
            </a:pPr>
            <a:r>
              <a:rPr lang="es-CO" sz="1800" b="0" strike="noStrike" spc="-1">
                <a:latin typeface="Arial"/>
              </a:rPr>
              <a:t>Es sólo una entropía completa de la entropía completa del conjunto de datos dada alguna característica.</a:t>
            </a:r>
          </a:p>
          <a:p>
            <a:pPr algn="just">
              <a:spcBef>
                <a:spcPts val="1191"/>
              </a:spcBef>
              <a:spcAft>
                <a:spcPts val="992"/>
              </a:spcAft>
              <a:buNone/>
            </a:pPr>
            <a:r>
              <a:rPr lang="es-CO" sz="1800" b="0" strike="noStrike" spc="-1">
                <a:latin typeface="Arial"/>
              </a:rPr>
              <a:t>Para entender esto mejor, consideremos un ejemplo:Supongamos que toda nuestra población tiene un total de 30 instancias. El conjunto de datos es para predecir si la persona irá al gimnasio o no. Digamos que 16 personas van al gimnasio y 14 personas no.</a:t>
            </a:r>
          </a:p>
          <a:p>
            <a:pPr algn="just">
              <a:spcBef>
                <a:spcPts val="1191"/>
              </a:spcBef>
              <a:spcAft>
                <a:spcPts val="992"/>
              </a:spcAft>
              <a:buNone/>
            </a:pPr>
            <a:r>
              <a:rPr lang="es-CO" sz="1800" b="0" strike="noStrike" spc="-1">
                <a:latin typeface="Arial"/>
              </a:rPr>
              <a:t>Ahora tenemos dos características para predecir si irá al gimnasio o no.</a:t>
            </a:r>
          </a:p>
          <a:p>
            <a:pPr algn="just">
              <a:spcBef>
                <a:spcPts val="1191"/>
              </a:spcBef>
              <a:spcAft>
                <a:spcPts val="992"/>
              </a:spcAft>
              <a:buNone/>
            </a:pPr>
            <a:r>
              <a:rPr lang="es-CO" sz="1800" b="0" strike="noStrike" spc="-1">
                <a:latin typeface="Arial"/>
              </a:rPr>
              <a:t>La característica 1 es "Energy", que toma dos valores de alto y "low",</a:t>
            </a:r>
          </a:p>
          <a:p>
            <a:pPr algn="just">
              <a:spcBef>
                <a:spcPts val="1191"/>
              </a:spcBef>
              <a:spcAft>
                <a:spcPts val="992"/>
              </a:spcAft>
              <a:buNone/>
            </a:pPr>
            <a:r>
              <a:rPr lang="es-CO" sz="1800" b="0" strike="noStrike" spc="-1">
                <a:latin typeface="Arial"/>
              </a:rPr>
              <a:t>La función 2 es "Motivación", que toma 3 valores - No hay motivación, Neutral y "Musamente motivado".</a:t>
            </a:r>
          </a:p>
          <a:p>
            <a:pPr algn="just">
              <a:spcBef>
                <a:spcPts val="1191"/>
              </a:spcBef>
              <a:spcAft>
                <a:spcPts val="992"/>
              </a:spcAft>
              <a:buNone/>
            </a:pPr>
            <a:endParaRPr lang="es-CO"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ángulo 24"/>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Coeficiente de Gini</a:t>
            </a:r>
            <a:endParaRPr lang="es-CO" sz="3200" b="0" strike="noStrike" spc="-1">
              <a:latin typeface="Arial"/>
            </a:endParaRPr>
          </a:p>
        </p:txBody>
      </p:sp>
      <p:pic>
        <p:nvPicPr>
          <p:cNvPr id="219" name="Imagen 218"/>
          <p:cNvPicPr/>
          <p:nvPr/>
        </p:nvPicPr>
        <p:blipFill>
          <a:blip r:embed="rId2"/>
          <a:stretch/>
        </p:blipFill>
        <p:spPr>
          <a:xfrm>
            <a:off x="180000" y="1726560"/>
            <a:ext cx="5714640" cy="3133440"/>
          </a:xfrm>
          <a:prstGeom prst="rect">
            <a:avLst/>
          </a:prstGeom>
          <a:ln w="0">
            <a:noFill/>
          </a:ln>
        </p:spPr>
      </p:pic>
      <p:pic>
        <p:nvPicPr>
          <p:cNvPr id="220" name="Imagen 219"/>
          <p:cNvPicPr/>
          <p:nvPr/>
        </p:nvPicPr>
        <p:blipFill>
          <a:blip r:embed="rId3"/>
          <a:stretch/>
        </p:blipFill>
        <p:spPr>
          <a:xfrm>
            <a:off x="6165360" y="1584000"/>
            <a:ext cx="5714640" cy="1476000"/>
          </a:xfrm>
          <a:prstGeom prst="rect">
            <a:avLst/>
          </a:prstGeom>
          <a:ln w="0">
            <a:noFill/>
          </a:ln>
        </p:spPr>
      </p:pic>
      <p:pic>
        <p:nvPicPr>
          <p:cNvPr id="221" name="Imagen 220"/>
          <p:cNvPicPr/>
          <p:nvPr/>
        </p:nvPicPr>
        <p:blipFill>
          <a:blip r:embed="rId4"/>
          <a:stretch/>
        </p:blipFill>
        <p:spPr>
          <a:xfrm>
            <a:off x="6120000" y="3240000"/>
            <a:ext cx="5714640" cy="618840"/>
          </a:xfrm>
          <a:prstGeom prst="rect">
            <a:avLst/>
          </a:prstGeom>
          <a:ln w="0">
            <a:noFill/>
          </a:ln>
        </p:spPr>
      </p:pic>
      <p:pic>
        <p:nvPicPr>
          <p:cNvPr id="222" name="Imagen 221"/>
          <p:cNvPicPr/>
          <p:nvPr/>
        </p:nvPicPr>
        <p:blipFill>
          <a:blip r:embed="rId5"/>
          <a:stretch/>
        </p:blipFill>
        <p:spPr>
          <a:xfrm>
            <a:off x="6120000" y="4320000"/>
            <a:ext cx="5714640" cy="102852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ángulo 25"/>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solidFill>
                  <a:srgbClr val="10243A"/>
                </a:solidFill>
                <a:latin typeface="Century Gothic"/>
              </a:rPr>
              <a:t>Coeficiente de Gini</a:t>
            </a:r>
            <a:endParaRPr lang="es-CO" sz="3200" b="0" strike="noStrike" spc="-1" dirty="0">
              <a:latin typeface="Arial"/>
            </a:endParaRPr>
          </a:p>
        </p:txBody>
      </p:sp>
      <p:pic>
        <p:nvPicPr>
          <p:cNvPr id="224" name="Imagen 223"/>
          <p:cNvPicPr/>
          <p:nvPr/>
        </p:nvPicPr>
        <p:blipFill>
          <a:blip r:embed="rId2"/>
          <a:stretch/>
        </p:blipFill>
        <p:spPr>
          <a:xfrm>
            <a:off x="360000" y="1688400"/>
            <a:ext cx="5714640" cy="3171600"/>
          </a:xfrm>
          <a:prstGeom prst="rect">
            <a:avLst/>
          </a:prstGeom>
          <a:ln w="0">
            <a:noFill/>
          </a:ln>
        </p:spPr>
      </p:pic>
      <p:pic>
        <p:nvPicPr>
          <p:cNvPr id="225" name="Imagen 224"/>
          <p:cNvPicPr/>
          <p:nvPr/>
        </p:nvPicPr>
        <p:blipFill>
          <a:blip r:embed="rId3"/>
          <a:stretch/>
        </p:blipFill>
        <p:spPr>
          <a:xfrm>
            <a:off x="6165360" y="1440000"/>
            <a:ext cx="5714640" cy="1533240"/>
          </a:xfrm>
          <a:prstGeom prst="rect">
            <a:avLst/>
          </a:prstGeom>
          <a:ln w="0">
            <a:noFill/>
          </a:ln>
        </p:spPr>
      </p:pic>
      <p:pic>
        <p:nvPicPr>
          <p:cNvPr id="226" name="Imagen 225"/>
          <p:cNvPicPr/>
          <p:nvPr/>
        </p:nvPicPr>
        <p:blipFill>
          <a:blip r:embed="rId4"/>
          <a:stretch/>
        </p:blipFill>
        <p:spPr>
          <a:xfrm>
            <a:off x="6165360" y="3226320"/>
            <a:ext cx="5714640" cy="447480"/>
          </a:xfrm>
          <a:prstGeom prst="rect">
            <a:avLst/>
          </a:prstGeom>
          <a:ln w="0">
            <a:noFill/>
          </a:ln>
        </p:spPr>
      </p:pic>
      <p:pic>
        <p:nvPicPr>
          <p:cNvPr id="227" name="Imagen 226"/>
          <p:cNvPicPr/>
          <p:nvPr/>
        </p:nvPicPr>
        <p:blipFill>
          <a:blip r:embed="rId5"/>
          <a:stretch/>
        </p:blipFill>
        <p:spPr>
          <a:xfrm>
            <a:off x="6120000" y="4191480"/>
            <a:ext cx="5714640" cy="102852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9426A-27C9-F766-99F1-149E0D166C15}"/>
            </a:ext>
          </a:extLst>
        </p:cNvPr>
        <p:cNvGrpSpPr/>
        <p:nvPr/>
      </p:nvGrpSpPr>
      <p:grpSpPr>
        <a:xfrm>
          <a:off x="0" y="0"/>
          <a:ext cx="0" cy="0"/>
          <a:chOff x="0" y="0"/>
          <a:chExt cx="0" cy="0"/>
        </a:xfrm>
      </p:grpSpPr>
      <p:sp>
        <p:nvSpPr>
          <p:cNvPr id="228" name="Rectángulo 20">
            <a:extLst>
              <a:ext uri="{FF2B5EF4-FFF2-40B4-BE49-F238E27FC236}">
                <a16:creationId xmlns:a16="http://schemas.microsoft.com/office/drawing/2014/main" id="{0DFEE615-D40C-545E-E77E-EC78B7D6706E}"/>
              </a:ext>
            </a:extLst>
          </p:cNvPr>
          <p:cNvSpPr/>
          <p:nvPr/>
        </p:nvSpPr>
        <p:spPr>
          <a:xfrm>
            <a:off x="-317160" y="540000"/>
            <a:ext cx="1183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spc="-1" dirty="0">
                <a:solidFill>
                  <a:srgbClr val="10243A"/>
                </a:solidFill>
                <a:latin typeface="Century Gothic"/>
              </a:rPr>
              <a:t>Hiper parametrización</a:t>
            </a:r>
            <a:endParaRPr lang="es-CO" sz="3200" b="0" strike="noStrike" spc="-1" dirty="0">
              <a:latin typeface="Arial"/>
            </a:endParaRPr>
          </a:p>
        </p:txBody>
      </p:sp>
      <p:sp>
        <p:nvSpPr>
          <p:cNvPr id="3" name="CuadroTexto 2">
            <a:extLst>
              <a:ext uri="{FF2B5EF4-FFF2-40B4-BE49-F238E27FC236}">
                <a16:creationId xmlns:a16="http://schemas.microsoft.com/office/drawing/2014/main" id="{DA21504D-5289-EFBE-C571-EC675414A2E7}"/>
              </a:ext>
            </a:extLst>
          </p:cNvPr>
          <p:cNvSpPr txBox="1"/>
          <p:nvPr/>
        </p:nvSpPr>
        <p:spPr>
          <a:xfrm>
            <a:off x="682907" y="1859339"/>
            <a:ext cx="4375229" cy="3139321"/>
          </a:xfrm>
          <a:prstGeom prst="rect">
            <a:avLst/>
          </a:prstGeom>
          <a:noFill/>
        </p:spPr>
        <p:txBody>
          <a:bodyPr wrap="square">
            <a:spAutoFit/>
          </a:bodyPr>
          <a:lstStyle/>
          <a:p>
            <a:pPr algn="just"/>
            <a:r>
              <a:rPr lang="es-ES" dirty="0"/>
              <a:t>La hiper parametrización se refiere al proceso de seleccionar los valores óptimos para los hiper parámetros de un modelo de machine learning. A diferencia de los parámetros regulares que el modelo aprende durante el entrenamiento (como los coeficientes en una regresión), los hiper parámetros son configuraciones que se establecen antes del entrenamiento y controlan el comportamiento general del algoritmo.</a:t>
            </a:r>
            <a:endParaRPr lang="es-CO" dirty="0"/>
          </a:p>
        </p:txBody>
      </p:sp>
      <p:sp>
        <p:nvSpPr>
          <p:cNvPr id="5" name="CuadroTexto 4">
            <a:extLst>
              <a:ext uri="{FF2B5EF4-FFF2-40B4-BE49-F238E27FC236}">
                <a16:creationId xmlns:a16="http://schemas.microsoft.com/office/drawing/2014/main" id="{65D8A1B9-E862-0E05-5270-6C3487528616}"/>
              </a:ext>
            </a:extLst>
          </p:cNvPr>
          <p:cNvSpPr txBox="1"/>
          <p:nvPr/>
        </p:nvSpPr>
        <p:spPr>
          <a:xfrm>
            <a:off x="5601420" y="1859339"/>
            <a:ext cx="6250328" cy="1477328"/>
          </a:xfrm>
          <a:prstGeom prst="rect">
            <a:avLst/>
          </a:prstGeom>
          <a:noFill/>
        </p:spPr>
        <p:txBody>
          <a:bodyPr wrap="square">
            <a:spAutoFit/>
          </a:bodyPr>
          <a:lstStyle/>
          <a:p>
            <a:pPr algn="just">
              <a:buFont typeface="Arial" panose="020B0604020202020204" pitchFamily="34" charset="0"/>
              <a:buChar char="•"/>
            </a:pPr>
            <a:r>
              <a:rPr lang="es-ES" b="1" dirty="0">
                <a:effectLst/>
              </a:rPr>
              <a:t>Importancia</a:t>
            </a:r>
            <a:r>
              <a:rPr lang="es-ES" dirty="0"/>
              <a:t>: </a:t>
            </a:r>
            <a:r>
              <a:rPr lang="es-ES" dirty="0">
                <a:effectLst/>
              </a:rPr>
              <a:t>Los hiper parámetros adecuados pueden mejorar significativamente el rendimiento del modelo</a:t>
            </a:r>
          </a:p>
          <a:p>
            <a:pPr algn="just">
              <a:buFont typeface="Arial" panose="020B0604020202020204" pitchFamily="34" charset="0"/>
              <a:buChar char="•"/>
            </a:pPr>
            <a:r>
              <a:rPr lang="es-ES" dirty="0">
                <a:effectLst/>
              </a:rPr>
              <a:t>Ayudan a evitar el sobreajuste o </a:t>
            </a:r>
            <a:r>
              <a:rPr lang="es-ES" dirty="0" err="1">
                <a:effectLst/>
              </a:rPr>
              <a:t>subajuste</a:t>
            </a:r>
            <a:endParaRPr lang="es-ES" dirty="0">
              <a:effectLst/>
            </a:endParaRPr>
          </a:p>
          <a:p>
            <a:pPr algn="just">
              <a:buFont typeface="Arial" panose="020B0604020202020204" pitchFamily="34" charset="0"/>
              <a:buChar char="•"/>
            </a:pPr>
            <a:r>
              <a:rPr lang="es-ES" dirty="0">
                <a:effectLst/>
              </a:rPr>
              <a:t>Permiten adaptar el modelo a las características específicas del problema</a:t>
            </a:r>
          </a:p>
        </p:txBody>
      </p:sp>
      <p:sp>
        <p:nvSpPr>
          <p:cNvPr id="7" name="CuadroTexto 6">
            <a:extLst>
              <a:ext uri="{FF2B5EF4-FFF2-40B4-BE49-F238E27FC236}">
                <a16:creationId xmlns:a16="http://schemas.microsoft.com/office/drawing/2014/main" id="{972A33A8-6807-93BA-8724-5CA3720FD6C4}"/>
              </a:ext>
            </a:extLst>
          </p:cNvPr>
          <p:cNvSpPr txBox="1"/>
          <p:nvPr/>
        </p:nvSpPr>
        <p:spPr>
          <a:xfrm>
            <a:off x="5601420" y="3798331"/>
            <a:ext cx="6250328" cy="1200329"/>
          </a:xfrm>
          <a:prstGeom prst="rect">
            <a:avLst/>
          </a:prstGeom>
          <a:noFill/>
        </p:spPr>
        <p:txBody>
          <a:bodyPr wrap="square">
            <a:spAutoFit/>
          </a:bodyPr>
          <a:lstStyle/>
          <a:p>
            <a:pPr algn="just">
              <a:buFont typeface="Arial" panose="020B0604020202020204" pitchFamily="34" charset="0"/>
              <a:buChar char="•"/>
            </a:pPr>
            <a:r>
              <a:rPr lang="es-ES" b="1" dirty="0">
                <a:effectLst/>
              </a:rPr>
              <a:t>Validación cruzada</a:t>
            </a:r>
            <a:r>
              <a:rPr lang="es-ES" dirty="0"/>
              <a:t>: </a:t>
            </a:r>
            <a:r>
              <a:rPr lang="es-ES" dirty="0">
                <a:effectLst/>
              </a:rPr>
              <a:t>Se usa para evaluar objetivamente el rendimiento de diferentes configuraciones de </a:t>
            </a:r>
            <a:r>
              <a:rPr lang="es-ES" dirty="0" err="1">
                <a:effectLst/>
              </a:rPr>
              <a:t>hiperparámetros</a:t>
            </a:r>
            <a:endParaRPr lang="es-ES" dirty="0">
              <a:effectLst/>
            </a:endParaRPr>
          </a:p>
          <a:p>
            <a:pPr algn="just">
              <a:buFont typeface="Arial" panose="020B0604020202020204" pitchFamily="34" charset="0"/>
              <a:buChar char="•"/>
            </a:pPr>
            <a:r>
              <a:rPr lang="es-ES" dirty="0">
                <a:effectLst/>
              </a:rPr>
              <a:t>Evita el sobreajuste a los datos de validación</a:t>
            </a:r>
          </a:p>
        </p:txBody>
      </p:sp>
    </p:spTree>
    <p:extLst>
      <p:ext uri="{BB962C8B-B14F-4D97-AF65-F5344CB8AC3E}">
        <p14:creationId xmlns:p14="http://schemas.microsoft.com/office/powerpoint/2010/main" val="3083598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E9A1-8B00-8A38-2FBD-BD36D8988FC1}"/>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24E202B-19D3-B5B3-0B3E-77A8FE0C6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97" y="0"/>
            <a:ext cx="5410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CB69B2E-A83A-F89B-1C77-10357D7B0447}"/>
              </a:ext>
            </a:extLst>
          </p:cNvPr>
          <p:cNvSpPr txBox="1"/>
          <p:nvPr/>
        </p:nvSpPr>
        <p:spPr>
          <a:xfrm>
            <a:off x="5628190" y="1443841"/>
            <a:ext cx="6094070" cy="3970318"/>
          </a:xfrm>
          <a:prstGeom prst="rect">
            <a:avLst/>
          </a:prstGeom>
          <a:noFill/>
        </p:spPr>
        <p:txBody>
          <a:bodyPr wrap="square">
            <a:spAutoFit/>
          </a:bodyPr>
          <a:lstStyle/>
          <a:p>
            <a:pPr algn="just">
              <a:buNone/>
            </a:pPr>
            <a:r>
              <a:rPr lang="es-ES" b="1" dirty="0" err="1">
                <a:effectLst/>
              </a:rPr>
              <a:t>GridSearchCV</a:t>
            </a:r>
            <a:endParaRPr lang="es-ES" b="1" dirty="0">
              <a:effectLst/>
            </a:endParaRPr>
          </a:p>
          <a:p>
            <a:pPr algn="just">
              <a:buNone/>
            </a:pPr>
            <a:r>
              <a:rPr lang="es-ES" b="1" dirty="0">
                <a:effectLst/>
              </a:rPr>
              <a:t>Funcionamiento:</a:t>
            </a:r>
            <a:endParaRPr lang="es-ES" dirty="0">
              <a:effectLst/>
            </a:endParaRPr>
          </a:p>
          <a:p>
            <a:pPr algn="just">
              <a:buFont typeface="Arial" panose="020B0604020202020204" pitchFamily="34" charset="0"/>
              <a:buChar char="•"/>
            </a:pPr>
            <a:r>
              <a:rPr lang="es-ES" dirty="0">
                <a:effectLst/>
              </a:rPr>
              <a:t>Define una "cuadrícula" de valores para cada </a:t>
            </a:r>
            <a:r>
              <a:rPr lang="es-ES" dirty="0" err="1">
                <a:effectLst/>
              </a:rPr>
              <a:t>hiperparámetro</a:t>
            </a:r>
            <a:endParaRPr lang="es-ES" dirty="0">
              <a:effectLst/>
            </a:endParaRPr>
          </a:p>
          <a:p>
            <a:pPr algn="just">
              <a:buFont typeface="Arial" panose="020B0604020202020204" pitchFamily="34" charset="0"/>
              <a:buChar char="•"/>
            </a:pPr>
            <a:r>
              <a:rPr lang="es-ES" dirty="0">
                <a:effectLst/>
              </a:rPr>
              <a:t>Prueba sistemáticamente todas las combinaciones posibles</a:t>
            </a:r>
          </a:p>
          <a:p>
            <a:pPr algn="just">
              <a:buFont typeface="Arial" panose="020B0604020202020204" pitchFamily="34" charset="0"/>
              <a:buChar char="•"/>
            </a:pPr>
            <a:r>
              <a:rPr lang="es-ES" dirty="0">
                <a:effectLst/>
              </a:rPr>
              <a:t>Para cada combinación, realiza validación cruzada completa</a:t>
            </a:r>
          </a:p>
          <a:p>
            <a:pPr algn="just">
              <a:buNone/>
            </a:pPr>
            <a:r>
              <a:rPr lang="es-ES" b="1" dirty="0">
                <a:effectLst/>
              </a:rPr>
              <a:t>Características:</a:t>
            </a:r>
            <a:endParaRPr lang="es-ES" dirty="0">
              <a:effectLst/>
            </a:endParaRPr>
          </a:p>
          <a:p>
            <a:pPr algn="just">
              <a:buFont typeface="Arial" panose="020B0604020202020204" pitchFamily="34" charset="0"/>
              <a:buChar char="•"/>
            </a:pPr>
            <a:r>
              <a:rPr lang="es-ES" dirty="0">
                <a:effectLst/>
              </a:rPr>
              <a:t>Exhaustivo y determinista</a:t>
            </a:r>
          </a:p>
          <a:p>
            <a:pPr algn="just">
              <a:buFont typeface="Arial" panose="020B0604020202020204" pitchFamily="34" charset="0"/>
              <a:buChar char="•"/>
            </a:pPr>
            <a:r>
              <a:rPr lang="es-ES" dirty="0">
                <a:effectLst/>
              </a:rPr>
              <a:t>Garantiza encontrar el mejor valor dentro del espacio definido</a:t>
            </a:r>
          </a:p>
          <a:p>
            <a:pPr algn="just">
              <a:buFont typeface="Arial" panose="020B0604020202020204" pitchFamily="34" charset="0"/>
              <a:buChar char="•"/>
            </a:pPr>
            <a:r>
              <a:rPr lang="es-ES" dirty="0">
                <a:effectLst/>
              </a:rPr>
              <a:t>Computacionalmente costoso (crece exponencialmente con el número de </a:t>
            </a:r>
            <a:r>
              <a:rPr lang="es-ES" dirty="0" err="1">
                <a:effectLst/>
              </a:rPr>
              <a:t>hiperparámetros</a:t>
            </a:r>
            <a:r>
              <a:rPr lang="es-ES" dirty="0">
                <a:effectLst/>
              </a:rPr>
              <a:t>)</a:t>
            </a:r>
          </a:p>
        </p:txBody>
      </p:sp>
    </p:spTree>
    <p:extLst>
      <p:ext uri="{BB962C8B-B14F-4D97-AF65-F5344CB8AC3E}">
        <p14:creationId xmlns:p14="http://schemas.microsoft.com/office/powerpoint/2010/main" val="2986128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156C-18F7-8D23-4DE2-DEC6B8957C6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93208958-EA8D-70F4-278E-4BF282908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97" y="0"/>
            <a:ext cx="5410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B17E8B2-9087-36C5-82D7-CE3A42F0A73F}"/>
              </a:ext>
            </a:extLst>
          </p:cNvPr>
          <p:cNvSpPr txBox="1"/>
          <p:nvPr/>
        </p:nvSpPr>
        <p:spPr>
          <a:xfrm>
            <a:off x="5686063" y="1582340"/>
            <a:ext cx="6094070" cy="3693319"/>
          </a:xfrm>
          <a:prstGeom prst="rect">
            <a:avLst/>
          </a:prstGeom>
          <a:noFill/>
        </p:spPr>
        <p:txBody>
          <a:bodyPr wrap="square">
            <a:spAutoFit/>
          </a:bodyPr>
          <a:lstStyle/>
          <a:p>
            <a:pPr algn="just">
              <a:buNone/>
            </a:pPr>
            <a:r>
              <a:rPr lang="es-ES" b="1" dirty="0" err="1">
                <a:effectLst/>
              </a:rPr>
              <a:t>RandomSearchCV</a:t>
            </a:r>
            <a:endParaRPr lang="es-ES" b="1" dirty="0">
              <a:effectLst/>
            </a:endParaRPr>
          </a:p>
          <a:p>
            <a:pPr algn="just">
              <a:buNone/>
            </a:pPr>
            <a:r>
              <a:rPr lang="es-ES" b="1" dirty="0">
                <a:effectLst/>
              </a:rPr>
              <a:t>Funcionamiento:</a:t>
            </a:r>
            <a:endParaRPr lang="es-ES" dirty="0">
              <a:effectLst/>
            </a:endParaRPr>
          </a:p>
          <a:p>
            <a:pPr algn="just">
              <a:buFont typeface="Arial" panose="020B0604020202020204" pitchFamily="34" charset="0"/>
              <a:buChar char="•"/>
            </a:pPr>
            <a:r>
              <a:rPr lang="es-ES" dirty="0">
                <a:effectLst/>
              </a:rPr>
              <a:t>Define distribuciones o rangos para cada </a:t>
            </a:r>
            <a:r>
              <a:rPr lang="es-ES" dirty="0" err="1">
                <a:effectLst/>
              </a:rPr>
              <a:t>hiperparámetro</a:t>
            </a:r>
            <a:endParaRPr lang="es-ES" dirty="0">
              <a:effectLst/>
            </a:endParaRPr>
          </a:p>
          <a:p>
            <a:pPr algn="just">
              <a:buFont typeface="Arial" panose="020B0604020202020204" pitchFamily="34" charset="0"/>
              <a:buChar char="•"/>
            </a:pPr>
            <a:r>
              <a:rPr lang="es-ES" dirty="0">
                <a:effectLst/>
              </a:rPr>
              <a:t>Muestrea aleatoriamente un número fijo de combinaciones</a:t>
            </a:r>
          </a:p>
          <a:p>
            <a:pPr algn="just">
              <a:buFont typeface="Arial" panose="020B0604020202020204" pitchFamily="34" charset="0"/>
              <a:buChar char="•"/>
            </a:pPr>
            <a:r>
              <a:rPr lang="es-ES" dirty="0">
                <a:effectLst/>
              </a:rPr>
              <a:t>Realiza validación cruzada para cada combinación muestreada</a:t>
            </a:r>
          </a:p>
          <a:p>
            <a:pPr algn="just">
              <a:buNone/>
            </a:pPr>
            <a:r>
              <a:rPr lang="es-ES" b="1" dirty="0">
                <a:effectLst/>
              </a:rPr>
              <a:t>Características:</a:t>
            </a:r>
            <a:endParaRPr lang="es-ES" dirty="0">
              <a:effectLst/>
            </a:endParaRPr>
          </a:p>
          <a:p>
            <a:pPr algn="just">
              <a:buFont typeface="Arial" panose="020B0604020202020204" pitchFamily="34" charset="0"/>
              <a:buChar char="•"/>
            </a:pPr>
            <a:r>
              <a:rPr lang="es-ES" dirty="0">
                <a:effectLst/>
              </a:rPr>
              <a:t>Más eficiente que </a:t>
            </a:r>
            <a:r>
              <a:rPr lang="es-ES" dirty="0" err="1">
                <a:effectLst/>
              </a:rPr>
              <a:t>GridSearch</a:t>
            </a:r>
            <a:r>
              <a:rPr lang="es-ES" dirty="0">
                <a:effectLst/>
              </a:rPr>
              <a:t> para espacios grandes</a:t>
            </a:r>
          </a:p>
          <a:p>
            <a:pPr algn="just">
              <a:buFont typeface="Arial" panose="020B0604020202020204" pitchFamily="34" charset="0"/>
              <a:buChar char="•"/>
            </a:pPr>
            <a:r>
              <a:rPr lang="es-ES" dirty="0">
                <a:effectLst/>
              </a:rPr>
              <a:t>Puede encontrar buenas soluciones con menos iteraciones</a:t>
            </a:r>
          </a:p>
          <a:p>
            <a:pPr algn="just">
              <a:buFont typeface="Arial" panose="020B0604020202020204" pitchFamily="34" charset="0"/>
              <a:buChar char="•"/>
            </a:pPr>
            <a:r>
              <a:rPr lang="es-ES" dirty="0">
                <a:effectLst/>
              </a:rPr>
              <a:t>No garantiza encontrar el óptimo global</a:t>
            </a:r>
          </a:p>
          <a:p>
            <a:pPr algn="just">
              <a:buFont typeface="Arial" panose="020B0604020202020204" pitchFamily="34" charset="0"/>
              <a:buChar char="•"/>
            </a:pPr>
            <a:r>
              <a:rPr lang="es-ES" dirty="0">
                <a:effectLst/>
              </a:rPr>
              <a:t>Mejor exploración de espacios continuos</a:t>
            </a:r>
          </a:p>
        </p:txBody>
      </p:sp>
    </p:spTree>
    <p:extLst>
      <p:ext uri="{BB962C8B-B14F-4D97-AF65-F5344CB8AC3E}">
        <p14:creationId xmlns:p14="http://schemas.microsoft.com/office/powerpoint/2010/main" val="4239092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A04C4-E139-1295-78CD-AACD31AE0EB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3CDDE35D-3DA2-5087-F0DA-85FA69E06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97" y="0"/>
            <a:ext cx="5410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3922F2C-A450-5252-41FE-6E3E96E92E44}"/>
              </a:ext>
            </a:extLst>
          </p:cNvPr>
          <p:cNvSpPr txBox="1"/>
          <p:nvPr/>
        </p:nvSpPr>
        <p:spPr>
          <a:xfrm>
            <a:off x="5674489" y="1166842"/>
            <a:ext cx="6094070" cy="4524315"/>
          </a:xfrm>
          <a:prstGeom prst="rect">
            <a:avLst/>
          </a:prstGeom>
          <a:noFill/>
        </p:spPr>
        <p:txBody>
          <a:bodyPr wrap="square">
            <a:spAutoFit/>
          </a:bodyPr>
          <a:lstStyle/>
          <a:p>
            <a:pPr algn="just">
              <a:buNone/>
            </a:pPr>
            <a:r>
              <a:rPr lang="es-ES" b="1" dirty="0" err="1">
                <a:effectLst/>
              </a:rPr>
              <a:t>BayesianSearch</a:t>
            </a:r>
            <a:r>
              <a:rPr lang="es-ES" b="1" dirty="0">
                <a:effectLst/>
              </a:rPr>
              <a:t> (Optimización Bayesiana)</a:t>
            </a:r>
          </a:p>
          <a:p>
            <a:pPr algn="just">
              <a:buNone/>
            </a:pPr>
            <a:r>
              <a:rPr lang="es-ES" b="1" dirty="0">
                <a:effectLst/>
              </a:rPr>
              <a:t>Funcionamiento:</a:t>
            </a:r>
            <a:endParaRPr lang="es-ES" dirty="0">
              <a:effectLst/>
            </a:endParaRPr>
          </a:p>
          <a:p>
            <a:pPr algn="just">
              <a:buFont typeface="Arial" panose="020B0604020202020204" pitchFamily="34" charset="0"/>
              <a:buChar char="•"/>
            </a:pPr>
            <a:r>
              <a:rPr lang="es-ES" dirty="0">
                <a:effectLst/>
              </a:rPr>
              <a:t>Construye un modelo probabilístico (proceso gaussiano) del espacio de </a:t>
            </a:r>
            <a:r>
              <a:rPr lang="es-ES" dirty="0" err="1">
                <a:effectLst/>
              </a:rPr>
              <a:t>hiperparámetros</a:t>
            </a:r>
            <a:endParaRPr lang="es-ES" dirty="0">
              <a:effectLst/>
            </a:endParaRPr>
          </a:p>
          <a:p>
            <a:pPr algn="just">
              <a:buFont typeface="Arial" panose="020B0604020202020204" pitchFamily="34" charset="0"/>
              <a:buChar char="•"/>
            </a:pPr>
            <a:r>
              <a:rPr lang="es-ES" dirty="0">
                <a:effectLst/>
              </a:rPr>
              <a:t>Usa resultados anteriores para predecir qué combinaciones serán prometedoras</a:t>
            </a:r>
          </a:p>
          <a:p>
            <a:pPr algn="just">
              <a:buFont typeface="Arial" panose="020B0604020202020204" pitchFamily="34" charset="0"/>
              <a:buChar char="•"/>
            </a:pPr>
            <a:r>
              <a:rPr lang="es-ES" dirty="0">
                <a:effectLst/>
              </a:rPr>
              <a:t>Equilibra exploración (áreas desconocidas) y explotación (áreas prometedoras)</a:t>
            </a:r>
          </a:p>
          <a:p>
            <a:pPr algn="just">
              <a:buFont typeface="Arial" panose="020B0604020202020204" pitchFamily="34" charset="0"/>
              <a:buChar char="•"/>
            </a:pPr>
            <a:r>
              <a:rPr lang="es-ES" dirty="0">
                <a:effectLst/>
              </a:rPr>
              <a:t>Actualiza el modelo después de cada evaluación</a:t>
            </a:r>
          </a:p>
          <a:p>
            <a:pPr algn="just">
              <a:buNone/>
            </a:pPr>
            <a:r>
              <a:rPr lang="es-ES" b="1" dirty="0">
                <a:effectLst/>
              </a:rPr>
              <a:t>Características:</a:t>
            </a:r>
            <a:endParaRPr lang="es-ES" dirty="0">
              <a:effectLst/>
            </a:endParaRPr>
          </a:p>
          <a:p>
            <a:pPr algn="just">
              <a:buFont typeface="Arial" panose="020B0604020202020204" pitchFamily="34" charset="0"/>
              <a:buChar char="•"/>
            </a:pPr>
            <a:r>
              <a:rPr lang="es-ES" dirty="0">
                <a:effectLst/>
              </a:rPr>
              <a:t>Más eficiente que </a:t>
            </a:r>
            <a:r>
              <a:rPr lang="es-ES" dirty="0" err="1">
                <a:effectLst/>
              </a:rPr>
              <a:t>GridSearch</a:t>
            </a:r>
            <a:r>
              <a:rPr lang="es-ES" dirty="0">
                <a:effectLst/>
              </a:rPr>
              <a:t> y </a:t>
            </a:r>
            <a:r>
              <a:rPr lang="es-ES" dirty="0" err="1">
                <a:effectLst/>
              </a:rPr>
              <a:t>RandomSearch</a:t>
            </a:r>
            <a:endParaRPr lang="es-ES" dirty="0">
              <a:effectLst/>
            </a:endParaRPr>
          </a:p>
          <a:p>
            <a:pPr algn="just">
              <a:buFont typeface="Arial" panose="020B0604020202020204" pitchFamily="34" charset="0"/>
              <a:buChar char="•"/>
            </a:pPr>
            <a:r>
              <a:rPr lang="es-ES" dirty="0">
                <a:effectLst/>
              </a:rPr>
              <a:t>Especialmente útil para funciones de evaluación costosas</a:t>
            </a:r>
          </a:p>
          <a:p>
            <a:pPr algn="just">
              <a:buFont typeface="Arial" panose="020B0604020202020204" pitchFamily="34" charset="0"/>
              <a:buChar char="•"/>
            </a:pPr>
            <a:r>
              <a:rPr lang="es-ES" dirty="0">
                <a:effectLst/>
              </a:rPr>
              <a:t>Aprende de evaluaciones anteriores</a:t>
            </a:r>
          </a:p>
          <a:p>
            <a:pPr algn="just">
              <a:buFont typeface="Arial" panose="020B0604020202020204" pitchFamily="34" charset="0"/>
              <a:buChar char="•"/>
            </a:pPr>
            <a:r>
              <a:rPr lang="es-ES" dirty="0">
                <a:effectLst/>
              </a:rPr>
              <a:t>Requiere menos iteraciones para encontrar buenos resultados</a:t>
            </a:r>
          </a:p>
        </p:txBody>
      </p:sp>
      <p:sp>
        <p:nvSpPr>
          <p:cNvPr id="6" name="CuadroTexto 5">
            <a:extLst>
              <a:ext uri="{FF2B5EF4-FFF2-40B4-BE49-F238E27FC236}">
                <a16:creationId xmlns:a16="http://schemas.microsoft.com/office/drawing/2014/main" id="{B0D1A525-3226-38AE-B681-DF3DCC81434C}"/>
              </a:ext>
            </a:extLst>
          </p:cNvPr>
          <p:cNvSpPr txBox="1"/>
          <p:nvPr/>
        </p:nvSpPr>
        <p:spPr>
          <a:xfrm>
            <a:off x="5674489" y="5840750"/>
            <a:ext cx="6094070" cy="461665"/>
          </a:xfrm>
          <a:prstGeom prst="rect">
            <a:avLst/>
          </a:prstGeom>
          <a:noFill/>
        </p:spPr>
        <p:txBody>
          <a:bodyPr wrap="square">
            <a:spAutoFit/>
          </a:bodyPr>
          <a:lstStyle/>
          <a:p>
            <a:pPr algn="just"/>
            <a:r>
              <a:rPr lang="es-ES" sz="1200" dirty="0"/>
              <a:t>La elección del método depende del costo computacional, el tamaño del espacio de búsqueda y la necesidad de encontrar el óptimo global exacto.</a:t>
            </a:r>
            <a:endParaRPr lang="es-CO" sz="1200" dirty="0"/>
          </a:p>
        </p:txBody>
      </p:sp>
    </p:spTree>
    <p:extLst>
      <p:ext uri="{BB962C8B-B14F-4D97-AF65-F5344CB8AC3E}">
        <p14:creationId xmlns:p14="http://schemas.microsoft.com/office/powerpoint/2010/main" val="829655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3255-4354-63DB-8CD7-90E2CBE6B45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58934E3E-8B06-D51E-29D5-B2B15CB14C20}"/>
              </a:ext>
            </a:extLst>
          </p:cNvPr>
          <p:cNvPicPr>
            <a:picLocks noChangeAspect="1"/>
          </p:cNvPicPr>
          <p:nvPr/>
        </p:nvPicPr>
        <p:blipFill>
          <a:blip r:embed="rId2"/>
          <a:stretch>
            <a:fillRect/>
          </a:stretch>
        </p:blipFill>
        <p:spPr>
          <a:xfrm>
            <a:off x="370220" y="204563"/>
            <a:ext cx="9028424" cy="6448874"/>
          </a:xfrm>
          <a:prstGeom prst="rect">
            <a:avLst/>
          </a:prstGeom>
        </p:spPr>
      </p:pic>
    </p:spTree>
    <p:extLst>
      <p:ext uri="{BB962C8B-B14F-4D97-AF65-F5344CB8AC3E}">
        <p14:creationId xmlns:p14="http://schemas.microsoft.com/office/powerpoint/2010/main" val="34193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064E-ABC6-2B12-2D5E-8ED93A4C7E8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8BE1EEF-312D-4208-FE47-0B1796E96C2B}"/>
              </a:ext>
            </a:extLst>
          </p:cNvPr>
          <p:cNvPicPr>
            <a:picLocks noChangeAspect="1"/>
          </p:cNvPicPr>
          <p:nvPr/>
        </p:nvPicPr>
        <p:blipFill>
          <a:blip r:embed="rId2"/>
          <a:stretch>
            <a:fillRect/>
          </a:stretch>
        </p:blipFill>
        <p:spPr>
          <a:xfrm>
            <a:off x="732410" y="374731"/>
            <a:ext cx="9525000" cy="5715000"/>
          </a:xfrm>
          <a:prstGeom prst="rect">
            <a:avLst/>
          </a:prstGeom>
        </p:spPr>
      </p:pic>
    </p:spTree>
    <p:extLst>
      <p:ext uri="{BB962C8B-B14F-4D97-AF65-F5344CB8AC3E}">
        <p14:creationId xmlns:p14="http://schemas.microsoft.com/office/powerpoint/2010/main" val="299222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ángulo 2"/>
          <p:cNvSpPr/>
          <p:nvPr/>
        </p:nvSpPr>
        <p:spPr>
          <a:xfrm>
            <a:off x="18000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Arboles de Decisión</a:t>
            </a:r>
            <a:endParaRPr lang="es-CO" sz="3200" b="0" strike="noStrike" spc="-1">
              <a:latin typeface="Arial"/>
            </a:endParaRPr>
          </a:p>
        </p:txBody>
      </p:sp>
      <p:sp>
        <p:nvSpPr>
          <p:cNvPr id="173" name="Rectángulo 1"/>
          <p:cNvSpPr/>
          <p:nvPr/>
        </p:nvSpPr>
        <p:spPr>
          <a:xfrm>
            <a:off x="421560" y="1467720"/>
            <a:ext cx="5286960" cy="41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2200" b="0" strike="noStrike" spc="-1">
                <a:solidFill>
                  <a:srgbClr val="000000"/>
                </a:solidFill>
                <a:latin typeface="Calibri"/>
              </a:rPr>
              <a:t>En general, los arboles de decisión aplican una estrategia similar de dividir los datos en porciones cada vez más pequeñas para identificar patrones que puedan utilizarse para la predicción. El conocimiento se presenta entonces en forma de estructuras lógicas que pueden entenderse sin ningún conocimiento estadístico. Especialmente útiles para la estrategia empresarial y la mejora de procesos</a:t>
            </a:r>
            <a:endParaRPr lang="es-CO" sz="2200" b="0" strike="noStrike" spc="-1">
              <a:latin typeface="Arial"/>
            </a:endParaRPr>
          </a:p>
        </p:txBody>
      </p:sp>
      <p:pic>
        <p:nvPicPr>
          <p:cNvPr id="174" name="Imagen 2" descr="Imagen que contiene persona, interior, hombre, tabla&#10;&#10;Descripción generada automáticamente"/>
          <p:cNvPicPr/>
          <p:nvPr/>
        </p:nvPicPr>
        <p:blipFill>
          <a:blip r:embed="rId2"/>
          <a:stretch/>
        </p:blipFill>
        <p:spPr>
          <a:xfrm>
            <a:off x="5708880" y="1433520"/>
            <a:ext cx="6484320" cy="364680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5E1A-6CEF-E8C0-4718-C1FDFD374BF7}"/>
            </a:ext>
          </a:extLst>
        </p:cNvPr>
        <p:cNvGrpSpPr/>
        <p:nvPr/>
      </p:nvGrpSpPr>
      <p:grpSpPr>
        <a:xfrm>
          <a:off x="0" y="0"/>
          <a:ext cx="0" cy="0"/>
          <a:chOff x="0" y="0"/>
          <a:chExt cx="0" cy="0"/>
        </a:xfrm>
      </p:grpSpPr>
      <p:sp>
        <p:nvSpPr>
          <p:cNvPr id="2" name="Rectángulo 20">
            <a:extLst>
              <a:ext uri="{FF2B5EF4-FFF2-40B4-BE49-F238E27FC236}">
                <a16:creationId xmlns:a16="http://schemas.microsoft.com/office/drawing/2014/main" id="{CB9B7639-8BE1-4199-F056-E32129F29B81}"/>
              </a:ext>
            </a:extLst>
          </p:cNvPr>
          <p:cNvSpPr/>
          <p:nvPr/>
        </p:nvSpPr>
        <p:spPr>
          <a:xfrm>
            <a:off x="-502355" y="377955"/>
            <a:ext cx="1183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latin typeface="Arial"/>
              </a:rPr>
              <a:t>Regresión de Procesos Gaussianos (GPR)</a:t>
            </a:r>
            <a:endParaRPr lang="es-CO" sz="3200" b="0" strike="noStrike" spc="-1" dirty="0">
              <a:latin typeface="Arial"/>
            </a:endParaRPr>
          </a:p>
        </p:txBody>
      </p:sp>
      <p:pic>
        <p:nvPicPr>
          <p:cNvPr id="4098" name="Picture 2">
            <a:extLst>
              <a:ext uri="{FF2B5EF4-FFF2-40B4-BE49-F238E27FC236}">
                <a16:creationId xmlns:a16="http://schemas.microsoft.com/office/drawing/2014/main" id="{F15DD6C3-887C-69D2-2E15-A4CD2C9D1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75" y="1634874"/>
            <a:ext cx="5355399" cy="35882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2E668DD7-E06C-FE68-980E-EA8AACE05FC6}"/>
              </a:ext>
            </a:extLst>
          </p:cNvPr>
          <p:cNvSpPr>
            <a:spLocks noChangeArrowheads="1"/>
          </p:cNvSpPr>
          <p:nvPr/>
        </p:nvSpPr>
        <p:spPr bwMode="auto">
          <a:xfrm>
            <a:off x="5497974" y="1899454"/>
            <a:ext cx="607671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GPR es un método de regresión que, a diferencia de la regresión lineal tradicional, asume que: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a:ln>
                  <a:noFill/>
                </a:ln>
                <a:solidFill>
                  <a:schemeClr val="tx1"/>
                </a:solidFill>
                <a:effectLst/>
                <a:latin typeface="Arial" panose="020B0604020202020204" pitchFamily="34" charset="0"/>
              </a:rPr>
              <a:t>La variable dependiente es un Proceso Estocástico Gaussiano</a:t>
            </a:r>
            <a:endParaRPr kumimoji="0" lang="es-CO" altLang="es-CO" sz="18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Esto significa que los puntos de datos observados (y₁, y₂, ...) son realizaciones de variables aleatorias gaussianas conjuntamente distribuidas con: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Un vector de media </a:t>
            </a:r>
            <a:r>
              <a:rPr kumimoji="0" lang="es-CO" altLang="es-CO" sz="1800" b="1" i="0" u="none" strike="noStrike" cap="none" normalizeH="0" baseline="0">
                <a:ln>
                  <a:noFill/>
                </a:ln>
                <a:solidFill>
                  <a:schemeClr val="tx1"/>
                </a:solidFill>
                <a:effectLst/>
                <a:latin typeface="Arial" panose="020B0604020202020204" pitchFamily="34" charset="0"/>
              </a:rPr>
              <a:t>m</a:t>
            </a:r>
            <a:r>
              <a:rPr kumimoji="0" lang="es-CO" altLang="es-CO" sz="1800" b="0" i="0" u="none" strike="noStrike" cap="none" normalizeH="0" baseline="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a:ln>
                  <a:noFill/>
                </a:ln>
                <a:solidFill>
                  <a:schemeClr val="tx1"/>
                </a:solidFill>
                <a:effectLst/>
                <a:latin typeface="Arial" panose="020B0604020202020204" pitchFamily="34" charset="0"/>
              </a:rPr>
              <a:t>Una estructura de covarianza </a:t>
            </a:r>
            <a:r>
              <a:rPr kumimoji="0" lang="es-CO" altLang="es-CO" sz="1800" b="1" i="0" u="none" strike="noStrike" cap="none" normalizeH="0" baseline="0">
                <a:ln>
                  <a:noFill/>
                </a:ln>
                <a:solidFill>
                  <a:schemeClr val="tx1"/>
                </a:solidFill>
                <a:effectLst/>
                <a:latin typeface="Arial" panose="020B0604020202020204" pitchFamily="34" charset="0"/>
              </a:rPr>
              <a:t>S</a:t>
            </a:r>
            <a:endParaRPr kumimoji="0" lang="es-CO" altLang="es-CO" sz="18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2257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53506-2D39-22A9-0F29-AD93B4E091F9}"/>
            </a:ext>
          </a:extLst>
        </p:cNvPr>
        <p:cNvGrpSpPr/>
        <p:nvPr/>
      </p:nvGrpSpPr>
      <p:grpSpPr>
        <a:xfrm>
          <a:off x="0" y="0"/>
          <a:ext cx="0" cy="0"/>
          <a:chOff x="0" y="0"/>
          <a:chExt cx="0" cy="0"/>
        </a:xfrm>
      </p:grpSpPr>
      <p:sp>
        <p:nvSpPr>
          <p:cNvPr id="2" name="Rectángulo 20">
            <a:extLst>
              <a:ext uri="{FF2B5EF4-FFF2-40B4-BE49-F238E27FC236}">
                <a16:creationId xmlns:a16="http://schemas.microsoft.com/office/drawing/2014/main" id="{7F9BF85D-76FD-F0C4-4360-BAC84083BE4C}"/>
              </a:ext>
            </a:extLst>
          </p:cNvPr>
          <p:cNvSpPr/>
          <p:nvPr/>
        </p:nvSpPr>
        <p:spPr>
          <a:xfrm>
            <a:off x="-502355" y="377955"/>
            <a:ext cx="1183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latin typeface="Arial"/>
              </a:rPr>
              <a:t>Regresión de Procesos Gaussianos (GPR)</a:t>
            </a:r>
            <a:endParaRPr lang="es-CO" sz="3200" b="0" strike="noStrike" spc="-1" dirty="0">
              <a:latin typeface="Arial"/>
            </a:endParaRPr>
          </a:p>
        </p:txBody>
      </p:sp>
      <p:sp>
        <p:nvSpPr>
          <p:cNvPr id="5" name="CuadroTexto 4">
            <a:extLst>
              <a:ext uri="{FF2B5EF4-FFF2-40B4-BE49-F238E27FC236}">
                <a16:creationId xmlns:a16="http://schemas.microsoft.com/office/drawing/2014/main" id="{C67FD538-7C2E-BFE6-35A8-B40AF2F77F4E}"/>
              </a:ext>
            </a:extLst>
          </p:cNvPr>
          <p:cNvSpPr txBox="1"/>
          <p:nvPr/>
        </p:nvSpPr>
        <p:spPr>
          <a:xfrm>
            <a:off x="544010" y="1710179"/>
            <a:ext cx="5208608" cy="3693319"/>
          </a:xfrm>
          <a:prstGeom prst="rect">
            <a:avLst/>
          </a:prstGeom>
          <a:noFill/>
        </p:spPr>
        <p:txBody>
          <a:bodyPr wrap="square">
            <a:spAutoFit/>
          </a:bodyPr>
          <a:lstStyle/>
          <a:p>
            <a:pPr algn="just"/>
            <a:r>
              <a:rPr lang="es-ES" dirty="0"/>
              <a:t>Imagina que quieres predecir la temperatura en diferentes puntos de un edificio. Tienes algunas mediciones en ciertos lugares, pero quieres saber la temperatura en todos los demás puntos.</a:t>
            </a:r>
          </a:p>
          <a:p>
            <a:pPr algn="just"/>
            <a:endParaRPr lang="es-ES" dirty="0"/>
          </a:p>
          <a:p>
            <a:pPr algn="just"/>
            <a:r>
              <a:rPr lang="es-ES" dirty="0"/>
              <a:t>¿Qué es un Proceso Estocástico Gaussiano?</a:t>
            </a:r>
          </a:p>
          <a:p>
            <a:pPr algn="just"/>
            <a:r>
              <a:rPr lang="es-ES" dirty="0"/>
              <a:t>Es simplemente una forma matemática de decir que:</a:t>
            </a:r>
          </a:p>
          <a:p>
            <a:pPr algn="just"/>
            <a:r>
              <a:rPr lang="es-ES" dirty="0"/>
              <a:t>Los valores en diferentes puntos (temperaturas en diferentes lugares) están relacionados entre sí</a:t>
            </a:r>
          </a:p>
          <a:p>
            <a:pPr algn="just"/>
            <a:endParaRPr lang="es-ES" dirty="0"/>
          </a:p>
          <a:p>
            <a:pPr algn="just"/>
            <a:r>
              <a:rPr lang="es-ES" dirty="0"/>
              <a:t>Esta relación sigue un patrón específico (distribución gaussiana)</a:t>
            </a:r>
            <a:endParaRPr lang="es-CO" dirty="0"/>
          </a:p>
        </p:txBody>
      </p:sp>
      <p:pic>
        <p:nvPicPr>
          <p:cNvPr id="2050" name="Picture 2" descr="Simulación de temperatura interna del edificio propuesto para Loja,... |  Download Scientific Diagram">
            <a:extLst>
              <a:ext uri="{FF2B5EF4-FFF2-40B4-BE49-F238E27FC236}">
                <a16:creationId xmlns:a16="http://schemas.microsoft.com/office/drawing/2014/main" id="{17964ACC-3FA3-172F-7CD2-E1D3C7187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554" y="961276"/>
            <a:ext cx="5705475"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15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88A2B-8EEC-43D0-C797-95554599BE5D}"/>
            </a:ext>
          </a:extLst>
        </p:cNvPr>
        <p:cNvGrpSpPr/>
        <p:nvPr/>
      </p:nvGrpSpPr>
      <p:grpSpPr>
        <a:xfrm>
          <a:off x="0" y="0"/>
          <a:ext cx="0" cy="0"/>
          <a:chOff x="0" y="0"/>
          <a:chExt cx="0" cy="0"/>
        </a:xfrm>
      </p:grpSpPr>
      <p:sp>
        <p:nvSpPr>
          <p:cNvPr id="2" name="Rectángulo 20">
            <a:extLst>
              <a:ext uri="{FF2B5EF4-FFF2-40B4-BE49-F238E27FC236}">
                <a16:creationId xmlns:a16="http://schemas.microsoft.com/office/drawing/2014/main" id="{ACEA1A0A-B111-BB78-91D2-9CFAB433DDB6}"/>
              </a:ext>
            </a:extLst>
          </p:cNvPr>
          <p:cNvSpPr/>
          <p:nvPr/>
        </p:nvSpPr>
        <p:spPr>
          <a:xfrm>
            <a:off x="-502355" y="377955"/>
            <a:ext cx="1183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latin typeface="Arial"/>
              </a:rPr>
              <a:t>Regresión de Procesos Gaussianos (GPR)</a:t>
            </a:r>
            <a:endParaRPr lang="es-CO" sz="3200" b="0" strike="noStrike" spc="-1" dirty="0">
              <a:latin typeface="Arial"/>
            </a:endParaRPr>
          </a:p>
        </p:txBody>
      </p:sp>
      <p:sp>
        <p:nvSpPr>
          <p:cNvPr id="5" name="CuadroTexto 4">
            <a:extLst>
              <a:ext uri="{FF2B5EF4-FFF2-40B4-BE49-F238E27FC236}">
                <a16:creationId xmlns:a16="http://schemas.microsoft.com/office/drawing/2014/main" id="{099650DE-F191-FC1F-5DAF-BB51CA582D79}"/>
              </a:ext>
            </a:extLst>
          </p:cNvPr>
          <p:cNvSpPr txBox="1"/>
          <p:nvPr/>
        </p:nvSpPr>
        <p:spPr>
          <a:xfrm>
            <a:off x="577589" y="1327697"/>
            <a:ext cx="5208608" cy="3970318"/>
          </a:xfrm>
          <a:prstGeom prst="rect">
            <a:avLst/>
          </a:prstGeom>
          <a:noFill/>
        </p:spPr>
        <p:txBody>
          <a:bodyPr wrap="square">
            <a:spAutoFit/>
          </a:bodyPr>
          <a:lstStyle/>
          <a:p>
            <a:pPr algn="just"/>
            <a:r>
              <a:rPr lang="es-ES" dirty="0"/>
              <a:t>En términos simples:</a:t>
            </a:r>
          </a:p>
          <a:p>
            <a:pPr algn="just"/>
            <a:endParaRPr lang="es-ES" dirty="0"/>
          </a:p>
          <a:p>
            <a:pPr algn="just"/>
            <a:r>
              <a:rPr lang="es-ES" dirty="0"/>
              <a:t>En la regresión lineal tradicional:</a:t>
            </a:r>
          </a:p>
          <a:p>
            <a:pPr marL="285750" indent="-285750" algn="just">
              <a:buFont typeface="Arial" panose="020B0604020202020204" pitchFamily="34" charset="0"/>
              <a:buChar char="•"/>
            </a:pPr>
            <a:r>
              <a:rPr lang="es-ES" dirty="0"/>
              <a:t>Asumimos que cada punto es independiente</a:t>
            </a:r>
          </a:p>
          <a:p>
            <a:pPr marL="285750" indent="-285750" algn="just">
              <a:buFont typeface="Arial" panose="020B0604020202020204" pitchFamily="34" charset="0"/>
              <a:buChar char="•"/>
            </a:pPr>
            <a:r>
              <a:rPr lang="es-ES" dirty="0"/>
              <a:t>Solo nos importa la línea que mejor se ajusta</a:t>
            </a:r>
          </a:p>
          <a:p>
            <a:pPr marL="285750" indent="-285750" algn="just">
              <a:buFont typeface="Arial" panose="020B0604020202020204" pitchFamily="34" charset="0"/>
              <a:buChar char="•"/>
            </a:pPr>
            <a:r>
              <a:rPr lang="es-ES" dirty="0"/>
              <a:t>No consideramos cómo los puntos se relacionan entre sí</a:t>
            </a:r>
          </a:p>
          <a:p>
            <a:pPr algn="just"/>
            <a:endParaRPr lang="es-ES" dirty="0"/>
          </a:p>
          <a:p>
            <a:pPr algn="just"/>
            <a:r>
              <a:rPr lang="es-ES" dirty="0"/>
              <a:t>En GPR:</a:t>
            </a:r>
          </a:p>
          <a:p>
            <a:pPr marL="285750" indent="-285750" algn="just">
              <a:buFont typeface="Arial" panose="020B0604020202020204" pitchFamily="34" charset="0"/>
              <a:buChar char="•"/>
            </a:pPr>
            <a:r>
              <a:rPr lang="es-ES" dirty="0"/>
              <a:t>Asumimos que los puntos están relacionados</a:t>
            </a:r>
          </a:p>
          <a:p>
            <a:pPr marL="285750" indent="-285750" algn="just">
              <a:buFont typeface="Arial" panose="020B0604020202020204" pitchFamily="34" charset="0"/>
              <a:buChar char="•"/>
            </a:pPr>
            <a:r>
              <a:rPr lang="es-ES" dirty="0"/>
              <a:t>Si hace calor en un punto, probablemente haga calor en puntos cercanos</a:t>
            </a:r>
          </a:p>
          <a:p>
            <a:pPr marL="285750" indent="-285750" algn="just">
              <a:buFont typeface="Arial" panose="020B0604020202020204" pitchFamily="34" charset="0"/>
              <a:buChar char="•"/>
            </a:pPr>
            <a:r>
              <a:rPr lang="es-ES" dirty="0"/>
              <a:t>Esta relación se describe mediante una distribución gaussiana</a:t>
            </a:r>
            <a:endParaRPr lang="es-CO" dirty="0"/>
          </a:p>
        </p:txBody>
      </p:sp>
      <p:pic>
        <p:nvPicPr>
          <p:cNvPr id="2050" name="Picture 2" descr="Simulación de temperatura interna del edificio propuesto para Loja,... |  Download Scientific Diagram">
            <a:extLst>
              <a:ext uri="{FF2B5EF4-FFF2-40B4-BE49-F238E27FC236}">
                <a16:creationId xmlns:a16="http://schemas.microsoft.com/office/drawing/2014/main" id="{3DF0AE74-1DBC-9ACF-B838-5761D75A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554" y="961276"/>
            <a:ext cx="5705475"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529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FC090-3EDA-A278-451E-BB9DC70B2BEC}"/>
            </a:ext>
          </a:extLst>
        </p:cNvPr>
        <p:cNvGrpSpPr/>
        <p:nvPr/>
      </p:nvGrpSpPr>
      <p:grpSpPr>
        <a:xfrm>
          <a:off x="0" y="0"/>
          <a:ext cx="0" cy="0"/>
          <a:chOff x="0" y="0"/>
          <a:chExt cx="0" cy="0"/>
        </a:xfrm>
      </p:grpSpPr>
      <p:sp>
        <p:nvSpPr>
          <p:cNvPr id="2" name="Rectángulo 20">
            <a:extLst>
              <a:ext uri="{FF2B5EF4-FFF2-40B4-BE49-F238E27FC236}">
                <a16:creationId xmlns:a16="http://schemas.microsoft.com/office/drawing/2014/main" id="{30B0C15D-0214-5558-AE3A-4188823A5DBB}"/>
              </a:ext>
            </a:extLst>
          </p:cNvPr>
          <p:cNvSpPr/>
          <p:nvPr/>
        </p:nvSpPr>
        <p:spPr>
          <a:xfrm>
            <a:off x="-502355" y="377955"/>
            <a:ext cx="1183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latin typeface="Arial"/>
              </a:rPr>
              <a:t>Regresión de Procesos Gaussianos (GPR)</a:t>
            </a:r>
            <a:endParaRPr lang="es-CO" sz="3200" b="0" strike="noStrike" spc="-1" dirty="0">
              <a:latin typeface="Arial"/>
            </a:endParaRPr>
          </a:p>
        </p:txBody>
      </p:sp>
      <p:sp>
        <p:nvSpPr>
          <p:cNvPr id="5" name="CuadroTexto 4">
            <a:extLst>
              <a:ext uri="{FF2B5EF4-FFF2-40B4-BE49-F238E27FC236}">
                <a16:creationId xmlns:a16="http://schemas.microsoft.com/office/drawing/2014/main" id="{95C9D074-F81A-C144-4CBA-23B72B57EAB6}"/>
              </a:ext>
            </a:extLst>
          </p:cNvPr>
          <p:cNvSpPr txBox="1"/>
          <p:nvPr/>
        </p:nvSpPr>
        <p:spPr>
          <a:xfrm>
            <a:off x="577589" y="1327697"/>
            <a:ext cx="5208608" cy="5078313"/>
          </a:xfrm>
          <a:prstGeom prst="rect">
            <a:avLst/>
          </a:prstGeom>
          <a:noFill/>
        </p:spPr>
        <p:txBody>
          <a:bodyPr wrap="square">
            <a:spAutoFit/>
          </a:bodyPr>
          <a:lstStyle/>
          <a:p>
            <a:pPr algn="just"/>
            <a:r>
              <a:rPr lang="es-ES" dirty="0"/>
              <a:t>¿Qué significan el vector de media y la estructura de covarianza?</a:t>
            </a:r>
          </a:p>
          <a:p>
            <a:pPr algn="just"/>
            <a:endParaRPr lang="es-ES" dirty="0"/>
          </a:p>
          <a:p>
            <a:pPr algn="just"/>
            <a:r>
              <a:rPr lang="es-ES" dirty="0"/>
              <a:t>Vector de media (m):Es como la "temperatura base" que esperarías en cada punto si no tuvieras ninguna medición</a:t>
            </a:r>
          </a:p>
          <a:p>
            <a:pPr algn="just"/>
            <a:endParaRPr lang="es-ES" dirty="0"/>
          </a:p>
          <a:p>
            <a:pPr algn="just"/>
            <a:r>
              <a:rPr lang="es-ES" dirty="0"/>
              <a:t>A menudo se asume que es cero, y luego se ajusta con los datos</a:t>
            </a:r>
          </a:p>
          <a:p>
            <a:pPr algn="just"/>
            <a:endParaRPr lang="es-ES" dirty="0"/>
          </a:p>
          <a:p>
            <a:pPr algn="just"/>
            <a:r>
              <a:rPr lang="es-ES" dirty="0"/>
              <a:t>Estructura de covarianza (S):Define cómo se relacionan los puntos entre sí</a:t>
            </a:r>
          </a:p>
          <a:p>
            <a:pPr algn="just"/>
            <a:endParaRPr lang="es-ES" dirty="0"/>
          </a:p>
          <a:p>
            <a:pPr marL="285750" indent="-285750" algn="just">
              <a:buFont typeface="Arial" panose="020B0604020202020204" pitchFamily="34" charset="0"/>
              <a:buChar char="•"/>
            </a:pPr>
            <a:r>
              <a:rPr lang="es-ES" dirty="0"/>
              <a:t>Puntos cercanos tendrán temperaturas similares (alta covarianza)</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Puntos lejanos pueden tener temperaturas muy diferentes (baja covarianza)</a:t>
            </a:r>
            <a:endParaRPr lang="es-CO" dirty="0"/>
          </a:p>
        </p:txBody>
      </p:sp>
      <p:pic>
        <p:nvPicPr>
          <p:cNvPr id="2050" name="Picture 2" descr="Simulación de temperatura interna del edificio propuesto para Loja,... |  Download Scientific Diagram">
            <a:extLst>
              <a:ext uri="{FF2B5EF4-FFF2-40B4-BE49-F238E27FC236}">
                <a16:creationId xmlns:a16="http://schemas.microsoft.com/office/drawing/2014/main" id="{2208D73B-146F-72EB-20E7-339728FE4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554" y="961276"/>
            <a:ext cx="5705475"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685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42FAD-D3BB-2CEE-4D1C-B020231374BA}"/>
            </a:ext>
          </a:extLst>
        </p:cNvPr>
        <p:cNvGrpSpPr/>
        <p:nvPr/>
      </p:nvGrpSpPr>
      <p:grpSpPr>
        <a:xfrm>
          <a:off x="0" y="0"/>
          <a:ext cx="0" cy="0"/>
          <a:chOff x="0" y="0"/>
          <a:chExt cx="0" cy="0"/>
        </a:xfrm>
      </p:grpSpPr>
      <p:sp>
        <p:nvSpPr>
          <p:cNvPr id="2" name="Rectángulo 20">
            <a:extLst>
              <a:ext uri="{FF2B5EF4-FFF2-40B4-BE49-F238E27FC236}">
                <a16:creationId xmlns:a16="http://schemas.microsoft.com/office/drawing/2014/main" id="{EDAB1C0B-726F-ACD3-3B73-E4C983207352}"/>
              </a:ext>
            </a:extLst>
          </p:cNvPr>
          <p:cNvSpPr/>
          <p:nvPr/>
        </p:nvSpPr>
        <p:spPr>
          <a:xfrm>
            <a:off x="-502355" y="377955"/>
            <a:ext cx="1183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latin typeface="Arial"/>
              </a:rPr>
              <a:t>Regresión de Procesos Gaussianos (GPR)</a:t>
            </a:r>
            <a:endParaRPr lang="es-CO" sz="3200" b="0" strike="noStrike" spc="-1" dirty="0">
              <a:latin typeface="Arial"/>
            </a:endParaRPr>
          </a:p>
        </p:txBody>
      </p:sp>
      <p:sp>
        <p:nvSpPr>
          <p:cNvPr id="5" name="CuadroTexto 4">
            <a:extLst>
              <a:ext uri="{FF2B5EF4-FFF2-40B4-BE49-F238E27FC236}">
                <a16:creationId xmlns:a16="http://schemas.microsoft.com/office/drawing/2014/main" id="{EABC379A-ABA8-DD18-AE18-F78D0E6B2A45}"/>
              </a:ext>
            </a:extLst>
          </p:cNvPr>
          <p:cNvSpPr txBox="1"/>
          <p:nvPr/>
        </p:nvSpPr>
        <p:spPr>
          <a:xfrm>
            <a:off x="363830" y="961276"/>
            <a:ext cx="5946724" cy="5355312"/>
          </a:xfrm>
          <a:prstGeom prst="rect">
            <a:avLst/>
          </a:prstGeom>
          <a:noFill/>
        </p:spPr>
        <p:txBody>
          <a:bodyPr wrap="square">
            <a:spAutoFit/>
          </a:bodyPr>
          <a:lstStyle/>
          <a:p>
            <a:pPr algn="just"/>
            <a:r>
              <a:rPr lang="es-ES" dirty="0"/>
              <a:t>Ejemplo práctico:</a:t>
            </a:r>
          </a:p>
          <a:p>
            <a:pPr algn="just"/>
            <a:r>
              <a:rPr lang="es-ES" dirty="0"/>
              <a:t>Si tienes mediciones de temperatura en 3 puntos del edificio:</a:t>
            </a:r>
          </a:p>
          <a:p>
            <a:pPr algn="just"/>
            <a:endParaRPr lang="es-ES" dirty="0"/>
          </a:p>
          <a:p>
            <a:pPr algn="just"/>
            <a:r>
              <a:rPr lang="es-ES" dirty="0"/>
              <a:t>GPR no solo te da una predicción para otros puntos</a:t>
            </a:r>
          </a:p>
          <a:p>
            <a:pPr algn="just"/>
            <a:r>
              <a:rPr lang="es-ES" dirty="0"/>
              <a:t>También te dice cuánta confianza puedes tener en cada predicción</a:t>
            </a:r>
          </a:p>
          <a:p>
            <a:pPr algn="just"/>
            <a:endParaRPr lang="es-ES" dirty="0"/>
          </a:p>
          <a:p>
            <a:pPr algn="just"/>
            <a:r>
              <a:rPr lang="es-ES" dirty="0"/>
              <a:t>Las predicciones cerca de tus mediciones serán más confiables (menor incertidumbre)</a:t>
            </a:r>
          </a:p>
          <a:p>
            <a:pPr algn="just"/>
            <a:endParaRPr lang="es-ES" dirty="0"/>
          </a:p>
          <a:p>
            <a:pPr algn="just"/>
            <a:r>
              <a:rPr lang="es-ES" dirty="0"/>
              <a:t>Las predicciones lejos de tus mediciones serán menos confiables (mayor incertidumbre)</a:t>
            </a:r>
          </a:p>
          <a:p>
            <a:pPr algn="just"/>
            <a:endParaRPr lang="es-ES" dirty="0"/>
          </a:p>
          <a:p>
            <a:pPr algn="just"/>
            <a:r>
              <a:rPr lang="es-ES" dirty="0"/>
              <a:t>La belleza de GPR es que no solo te dice "la temperatura aquí debería ser 25°C", sino que también te dice "estoy 95% seguro de que está entre 24°C y 26°C" o "estoy muy inseguro, podría estar entre 20°C y 30°C".</a:t>
            </a:r>
            <a:endParaRPr lang="es-CO" dirty="0"/>
          </a:p>
        </p:txBody>
      </p:sp>
      <p:pic>
        <p:nvPicPr>
          <p:cNvPr id="2050" name="Picture 2" descr="Simulación de temperatura interna del edificio propuesto para Loja,... |  Download Scientific Diagram">
            <a:extLst>
              <a:ext uri="{FF2B5EF4-FFF2-40B4-BE49-F238E27FC236}">
                <a16:creationId xmlns:a16="http://schemas.microsoft.com/office/drawing/2014/main" id="{03B45790-8739-794C-89CB-4CD6F8104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554" y="961276"/>
            <a:ext cx="5705475"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52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ángulo 20"/>
          <p:cNvSpPr/>
          <p:nvPr/>
        </p:nvSpPr>
        <p:spPr>
          <a:xfrm>
            <a:off x="-317160" y="540000"/>
            <a:ext cx="1183716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solidFill>
                  <a:srgbClr val="10243A"/>
                </a:solidFill>
                <a:latin typeface="Century Gothic"/>
              </a:rPr>
              <a:t>¿Regresión líneas,</a:t>
            </a:r>
            <a:r>
              <a:rPr lang="es-ES" sz="3200" spc="-1" dirty="0">
                <a:solidFill>
                  <a:srgbClr val="10243A"/>
                </a:solidFill>
                <a:latin typeface="Century Gothic"/>
              </a:rPr>
              <a:t> </a:t>
            </a:r>
            <a:r>
              <a:rPr lang="es-ES" sz="3200" b="0" strike="noStrike" spc="-1" dirty="0">
                <a:solidFill>
                  <a:srgbClr val="10243A"/>
                </a:solidFill>
                <a:latin typeface="Century Gothic"/>
              </a:rPr>
              <a:t>Arboles de Decisión</a:t>
            </a:r>
          </a:p>
          <a:p>
            <a:pPr algn="ctr">
              <a:lnSpc>
                <a:spcPct val="100000"/>
              </a:lnSpc>
              <a:buNone/>
            </a:pPr>
            <a:r>
              <a:rPr lang="es-ES" sz="3200" b="0" strike="noStrike" spc="-1" dirty="0">
                <a:solidFill>
                  <a:srgbClr val="10243A"/>
                </a:solidFill>
                <a:latin typeface="Century Gothic"/>
              </a:rPr>
              <a:t>o GPR?</a:t>
            </a:r>
            <a:endParaRPr lang="es-CO" sz="3200" b="0" strike="noStrike" spc="-1" dirty="0">
              <a:latin typeface="Arial"/>
            </a:endParaRPr>
          </a:p>
        </p:txBody>
      </p:sp>
      <p:graphicFrame>
        <p:nvGraphicFramePr>
          <p:cNvPr id="4" name="Tabla 3">
            <a:extLst>
              <a:ext uri="{FF2B5EF4-FFF2-40B4-BE49-F238E27FC236}">
                <a16:creationId xmlns:a16="http://schemas.microsoft.com/office/drawing/2014/main" id="{86B46700-A424-3D7D-5E0F-A553421353F6}"/>
              </a:ext>
            </a:extLst>
          </p:cNvPr>
          <p:cNvGraphicFramePr>
            <a:graphicFrameLocks noGrp="1"/>
          </p:cNvGraphicFramePr>
          <p:nvPr>
            <p:extLst>
              <p:ext uri="{D42A27DB-BD31-4B8C-83A1-F6EECF244321}">
                <p14:modId xmlns:p14="http://schemas.microsoft.com/office/powerpoint/2010/main" val="354265911"/>
              </p:ext>
            </p:extLst>
          </p:nvPr>
        </p:nvGraphicFramePr>
        <p:xfrm>
          <a:off x="847350" y="1732284"/>
          <a:ext cx="9941716" cy="3976687"/>
        </p:xfrm>
        <a:graphic>
          <a:graphicData uri="http://schemas.openxmlformats.org/drawingml/2006/table">
            <a:tbl>
              <a:tblPr>
                <a:tableStyleId>{3C2FFA5D-87B4-456A-9821-1D502468CF0F}</a:tableStyleId>
              </a:tblPr>
              <a:tblGrid>
                <a:gridCol w="2485429">
                  <a:extLst>
                    <a:ext uri="{9D8B030D-6E8A-4147-A177-3AD203B41FA5}">
                      <a16:colId xmlns:a16="http://schemas.microsoft.com/office/drawing/2014/main" val="1945559531"/>
                    </a:ext>
                  </a:extLst>
                </a:gridCol>
                <a:gridCol w="2485429">
                  <a:extLst>
                    <a:ext uri="{9D8B030D-6E8A-4147-A177-3AD203B41FA5}">
                      <a16:colId xmlns:a16="http://schemas.microsoft.com/office/drawing/2014/main" val="2840321209"/>
                    </a:ext>
                  </a:extLst>
                </a:gridCol>
                <a:gridCol w="2485429">
                  <a:extLst>
                    <a:ext uri="{9D8B030D-6E8A-4147-A177-3AD203B41FA5}">
                      <a16:colId xmlns:a16="http://schemas.microsoft.com/office/drawing/2014/main" val="332490050"/>
                    </a:ext>
                  </a:extLst>
                </a:gridCol>
                <a:gridCol w="2485429">
                  <a:extLst>
                    <a:ext uri="{9D8B030D-6E8A-4147-A177-3AD203B41FA5}">
                      <a16:colId xmlns:a16="http://schemas.microsoft.com/office/drawing/2014/main" val="1439143324"/>
                    </a:ext>
                  </a:extLst>
                </a:gridCol>
              </a:tblGrid>
              <a:tr h="331391">
                <a:tc>
                  <a:txBody>
                    <a:bodyPr/>
                    <a:lstStyle/>
                    <a:p>
                      <a:r>
                        <a:rPr lang="es-CO" sz="1600" b="1" dirty="0">
                          <a:effectLst/>
                        </a:rPr>
                        <a:t>Característica</a:t>
                      </a:r>
                    </a:p>
                  </a:txBody>
                  <a:tcPr marL="82848" marR="82848" marT="41424" marB="41424" anchor="ctr"/>
                </a:tc>
                <a:tc>
                  <a:txBody>
                    <a:bodyPr/>
                    <a:lstStyle/>
                    <a:p>
                      <a:r>
                        <a:rPr lang="es-CO" sz="1600" b="1" dirty="0">
                          <a:effectLst/>
                        </a:rPr>
                        <a:t>Regresión Lineal</a:t>
                      </a:r>
                    </a:p>
                  </a:txBody>
                  <a:tcPr marL="82848" marR="82848" marT="41424" marB="41424" anchor="ctr"/>
                </a:tc>
                <a:tc>
                  <a:txBody>
                    <a:bodyPr/>
                    <a:lstStyle/>
                    <a:p>
                      <a:r>
                        <a:rPr lang="es-CO" sz="1600" b="1" dirty="0">
                          <a:effectLst/>
                        </a:rPr>
                        <a:t>Árboles de Decisión</a:t>
                      </a:r>
                    </a:p>
                  </a:txBody>
                  <a:tcPr marL="82848" marR="82848" marT="41424" marB="41424" anchor="ctr"/>
                </a:tc>
                <a:tc>
                  <a:txBody>
                    <a:bodyPr/>
                    <a:lstStyle/>
                    <a:p>
                      <a:r>
                        <a:rPr lang="es-CO" sz="1600" b="1" dirty="0">
                          <a:effectLst/>
                        </a:rPr>
                        <a:t>GPR</a:t>
                      </a:r>
                    </a:p>
                  </a:txBody>
                  <a:tcPr marL="82848" marR="82848" marT="41424" marB="41424" anchor="ctr"/>
                </a:tc>
                <a:extLst>
                  <a:ext uri="{0D108BD9-81ED-4DB2-BD59-A6C34878D82A}">
                    <a16:rowId xmlns:a16="http://schemas.microsoft.com/office/drawing/2014/main" val="2915735668"/>
                  </a:ext>
                </a:extLst>
              </a:tr>
              <a:tr h="331391">
                <a:tc>
                  <a:txBody>
                    <a:bodyPr/>
                    <a:lstStyle/>
                    <a:p>
                      <a:r>
                        <a:rPr lang="es-CO" sz="1600" dirty="0">
                          <a:effectLst/>
                        </a:rPr>
                        <a:t>Complejidad</a:t>
                      </a:r>
                    </a:p>
                  </a:txBody>
                  <a:tcPr marL="82848" marR="82848" marT="41424" marB="41424" anchor="ctr"/>
                </a:tc>
                <a:tc>
                  <a:txBody>
                    <a:bodyPr/>
                    <a:lstStyle/>
                    <a:p>
                      <a:r>
                        <a:rPr lang="es-CO" sz="1600">
                          <a:effectLst/>
                        </a:rPr>
                        <a:t>Baja</a:t>
                      </a:r>
                    </a:p>
                  </a:txBody>
                  <a:tcPr marL="82848" marR="82848" marT="41424" marB="41424" anchor="ctr"/>
                </a:tc>
                <a:tc>
                  <a:txBody>
                    <a:bodyPr/>
                    <a:lstStyle/>
                    <a:p>
                      <a:r>
                        <a:rPr lang="es-CO" sz="1600">
                          <a:effectLst/>
                        </a:rPr>
                        <a:t>Media</a:t>
                      </a:r>
                    </a:p>
                  </a:txBody>
                  <a:tcPr marL="82848" marR="82848" marT="41424" marB="41424" anchor="ctr"/>
                </a:tc>
                <a:tc>
                  <a:txBody>
                    <a:bodyPr/>
                    <a:lstStyle/>
                    <a:p>
                      <a:r>
                        <a:rPr lang="es-CO" sz="1600">
                          <a:effectLst/>
                        </a:rPr>
                        <a:t>Alta</a:t>
                      </a:r>
                    </a:p>
                  </a:txBody>
                  <a:tcPr marL="82848" marR="82848" marT="41424" marB="41424" anchor="ctr"/>
                </a:tc>
                <a:extLst>
                  <a:ext uri="{0D108BD9-81ED-4DB2-BD59-A6C34878D82A}">
                    <a16:rowId xmlns:a16="http://schemas.microsoft.com/office/drawing/2014/main" val="951463726"/>
                  </a:ext>
                </a:extLst>
              </a:tr>
              <a:tr h="331391">
                <a:tc>
                  <a:txBody>
                    <a:bodyPr/>
                    <a:lstStyle/>
                    <a:p>
                      <a:r>
                        <a:rPr lang="es-CO" sz="1600">
                          <a:effectLst/>
                        </a:rPr>
                        <a:t>Interpretabilidad</a:t>
                      </a:r>
                    </a:p>
                  </a:txBody>
                  <a:tcPr marL="82848" marR="82848" marT="41424" marB="41424" anchor="ctr"/>
                </a:tc>
                <a:tc>
                  <a:txBody>
                    <a:bodyPr/>
                    <a:lstStyle/>
                    <a:p>
                      <a:r>
                        <a:rPr lang="es-CO" sz="1600">
                          <a:effectLst/>
                        </a:rPr>
                        <a:t>Alta</a:t>
                      </a:r>
                    </a:p>
                  </a:txBody>
                  <a:tcPr marL="82848" marR="82848" marT="41424" marB="41424" anchor="ctr"/>
                </a:tc>
                <a:tc>
                  <a:txBody>
                    <a:bodyPr/>
                    <a:lstStyle/>
                    <a:p>
                      <a:r>
                        <a:rPr lang="es-CO" sz="1600">
                          <a:effectLst/>
                        </a:rPr>
                        <a:t>Media</a:t>
                      </a:r>
                    </a:p>
                  </a:txBody>
                  <a:tcPr marL="82848" marR="82848" marT="41424" marB="41424" anchor="ctr"/>
                </a:tc>
                <a:tc>
                  <a:txBody>
                    <a:bodyPr/>
                    <a:lstStyle/>
                    <a:p>
                      <a:r>
                        <a:rPr lang="es-CO" sz="1600">
                          <a:effectLst/>
                        </a:rPr>
                        <a:t>Baja</a:t>
                      </a:r>
                    </a:p>
                  </a:txBody>
                  <a:tcPr marL="82848" marR="82848" marT="41424" marB="41424" anchor="ctr"/>
                </a:tc>
                <a:extLst>
                  <a:ext uri="{0D108BD9-81ED-4DB2-BD59-A6C34878D82A}">
                    <a16:rowId xmlns:a16="http://schemas.microsoft.com/office/drawing/2014/main" val="1488463010"/>
                  </a:ext>
                </a:extLst>
              </a:tr>
              <a:tr h="331391">
                <a:tc>
                  <a:txBody>
                    <a:bodyPr/>
                    <a:lstStyle/>
                    <a:p>
                      <a:r>
                        <a:rPr lang="es-CO" sz="1600">
                          <a:effectLst/>
                        </a:rPr>
                        <a:t>Manejo de no linealidad</a:t>
                      </a:r>
                    </a:p>
                  </a:txBody>
                  <a:tcPr marL="82848" marR="82848" marT="41424" marB="41424" anchor="ctr"/>
                </a:tc>
                <a:tc>
                  <a:txBody>
                    <a:bodyPr/>
                    <a:lstStyle/>
                    <a:p>
                      <a:r>
                        <a:rPr lang="es-CO" sz="1600">
                          <a:effectLst/>
                        </a:rPr>
                        <a:t>Pobre</a:t>
                      </a:r>
                    </a:p>
                  </a:txBody>
                  <a:tcPr marL="82848" marR="82848" marT="41424" marB="41424" anchor="ctr"/>
                </a:tc>
                <a:tc>
                  <a:txBody>
                    <a:bodyPr/>
                    <a:lstStyle/>
                    <a:p>
                      <a:r>
                        <a:rPr lang="es-CO" sz="1600">
                          <a:effectLst/>
                        </a:rPr>
                        <a:t>Excelente</a:t>
                      </a:r>
                    </a:p>
                  </a:txBody>
                  <a:tcPr marL="82848" marR="82848" marT="41424" marB="41424" anchor="ctr"/>
                </a:tc>
                <a:tc>
                  <a:txBody>
                    <a:bodyPr/>
                    <a:lstStyle/>
                    <a:p>
                      <a:r>
                        <a:rPr lang="es-CO" sz="1600">
                          <a:effectLst/>
                        </a:rPr>
                        <a:t>Excelente</a:t>
                      </a:r>
                    </a:p>
                  </a:txBody>
                  <a:tcPr marL="82848" marR="82848" marT="41424" marB="41424" anchor="ctr"/>
                </a:tc>
                <a:extLst>
                  <a:ext uri="{0D108BD9-81ED-4DB2-BD59-A6C34878D82A}">
                    <a16:rowId xmlns:a16="http://schemas.microsoft.com/office/drawing/2014/main" val="1693472252"/>
                  </a:ext>
                </a:extLst>
              </a:tr>
              <a:tr h="579933">
                <a:tc>
                  <a:txBody>
                    <a:bodyPr/>
                    <a:lstStyle/>
                    <a:p>
                      <a:r>
                        <a:rPr lang="es-CO" sz="1600">
                          <a:effectLst/>
                        </a:rPr>
                        <a:t>Cuantificación de incertidumbre</a:t>
                      </a:r>
                    </a:p>
                  </a:txBody>
                  <a:tcPr marL="82848" marR="82848" marT="41424" marB="41424" anchor="ctr"/>
                </a:tc>
                <a:tc>
                  <a:txBody>
                    <a:bodyPr/>
                    <a:lstStyle/>
                    <a:p>
                      <a:r>
                        <a:rPr lang="es-CO" sz="1600">
                          <a:effectLst/>
                        </a:rPr>
                        <a:t>Limitada</a:t>
                      </a:r>
                    </a:p>
                  </a:txBody>
                  <a:tcPr marL="82848" marR="82848" marT="41424" marB="41424" anchor="ctr"/>
                </a:tc>
                <a:tc>
                  <a:txBody>
                    <a:bodyPr/>
                    <a:lstStyle/>
                    <a:p>
                      <a:r>
                        <a:rPr lang="es-CO" sz="1600">
                          <a:effectLst/>
                        </a:rPr>
                        <a:t>No</a:t>
                      </a:r>
                    </a:p>
                  </a:txBody>
                  <a:tcPr marL="82848" marR="82848" marT="41424" marB="41424" anchor="ctr"/>
                </a:tc>
                <a:tc>
                  <a:txBody>
                    <a:bodyPr/>
                    <a:lstStyle/>
                    <a:p>
                      <a:r>
                        <a:rPr lang="es-CO" sz="1600">
                          <a:effectLst/>
                        </a:rPr>
                        <a:t>Excelente</a:t>
                      </a:r>
                    </a:p>
                  </a:txBody>
                  <a:tcPr marL="82848" marR="82848" marT="41424" marB="41424" anchor="ctr"/>
                </a:tc>
                <a:extLst>
                  <a:ext uri="{0D108BD9-81ED-4DB2-BD59-A6C34878D82A}">
                    <a16:rowId xmlns:a16="http://schemas.microsoft.com/office/drawing/2014/main" val="39400862"/>
                  </a:ext>
                </a:extLst>
              </a:tr>
              <a:tr h="579933">
                <a:tc>
                  <a:txBody>
                    <a:bodyPr/>
                    <a:lstStyle/>
                    <a:p>
                      <a:r>
                        <a:rPr lang="es-CO" sz="1600">
                          <a:effectLst/>
                        </a:rPr>
                        <a:t>Rendimiento con pocos datos</a:t>
                      </a:r>
                    </a:p>
                  </a:txBody>
                  <a:tcPr marL="82848" marR="82848" marT="41424" marB="41424" anchor="ctr"/>
                </a:tc>
                <a:tc>
                  <a:txBody>
                    <a:bodyPr/>
                    <a:lstStyle/>
                    <a:p>
                      <a:r>
                        <a:rPr lang="es-CO" sz="1600">
                          <a:effectLst/>
                        </a:rPr>
                        <a:t>Pobre</a:t>
                      </a:r>
                    </a:p>
                  </a:txBody>
                  <a:tcPr marL="82848" marR="82848" marT="41424" marB="41424" anchor="ctr"/>
                </a:tc>
                <a:tc>
                  <a:txBody>
                    <a:bodyPr/>
                    <a:lstStyle/>
                    <a:p>
                      <a:r>
                        <a:rPr lang="es-CO" sz="1600">
                          <a:effectLst/>
                        </a:rPr>
                        <a:t>Medio</a:t>
                      </a:r>
                    </a:p>
                  </a:txBody>
                  <a:tcPr marL="82848" marR="82848" marT="41424" marB="41424" anchor="ctr"/>
                </a:tc>
                <a:tc>
                  <a:txBody>
                    <a:bodyPr/>
                    <a:lstStyle/>
                    <a:p>
                      <a:r>
                        <a:rPr lang="es-CO" sz="1600">
                          <a:effectLst/>
                        </a:rPr>
                        <a:t>Excelente</a:t>
                      </a:r>
                    </a:p>
                  </a:txBody>
                  <a:tcPr marL="82848" marR="82848" marT="41424" marB="41424" anchor="ctr"/>
                </a:tc>
                <a:extLst>
                  <a:ext uri="{0D108BD9-81ED-4DB2-BD59-A6C34878D82A}">
                    <a16:rowId xmlns:a16="http://schemas.microsoft.com/office/drawing/2014/main" val="519341599"/>
                  </a:ext>
                </a:extLst>
              </a:tr>
              <a:tr h="579933">
                <a:tc>
                  <a:txBody>
                    <a:bodyPr/>
                    <a:lstStyle/>
                    <a:p>
                      <a:r>
                        <a:rPr lang="es-CO" sz="1600">
                          <a:effectLst/>
                        </a:rPr>
                        <a:t>Rendimiento con muchos datos</a:t>
                      </a:r>
                    </a:p>
                  </a:txBody>
                  <a:tcPr marL="82848" marR="82848" marT="41424" marB="41424" anchor="ctr"/>
                </a:tc>
                <a:tc>
                  <a:txBody>
                    <a:bodyPr/>
                    <a:lstStyle/>
                    <a:p>
                      <a:r>
                        <a:rPr lang="es-CO" sz="1600">
                          <a:effectLst/>
                        </a:rPr>
                        <a:t>Bueno</a:t>
                      </a:r>
                    </a:p>
                  </a:txBody>
                  <a:tcPr marL="82848" marR="82848" marT="41424" marB="41424" anchor="ctr"/>
                </a:tc>
                <a:tc>
                  <a:txBody>
                    <a:bodyPr/>
                    <a:lstStyle/>
                    <a:p>
                      <a:r>
                        <a:rPr lang="es-CO" sz="1600">
                          <a:effectLst/>
                        </a:rPr>
                        <a:t>Excelente</a:t>
                      </a:r>
                    </a:p>
                  </a:txBody>
                  <a:tcPr marL="82848" marR="82848" marT="41424" marB="41424" anchor="ctr"/>
                </a:tc>
                <a:tc>
                  <a:txBody>
                    <a:bodyPr/>
                    <a:lstStyle/>
                    <a:p>
                      <a:r>
                        <a:rPr lang="es-CO" sz="1600">
                          <a:effectLst/>
                        </a:rPr>
                        <a:t>Pobre (escalabilidad)</a:t>
                      </a:r>
                    </a:p>
                  </a:txBody>
                  <a:tcPr marL="82848" marR="82848" marT="41424" marB="41424" anchor="ctr"/>
                </a:tc>
                <a:extLst>
                  <a:ext uri="{0D108BD9-81ED-4DB2-BD59-A6C34878D82A}">
                    <a16:rowId xmlns:a16="http://schemas.microsoft.com/office/drawing/2014/main" val="1590669708"/>
                  </a:ext>
                </a:extLst>
              </a:tr>
              <a:tr h="579933">
                <a:tc>
                  <a:txBody>
                    <a:bodyPr/>
                    <a:lstStyle/>
                    <a:p>
                      <a:r>
                        <a:rPr lang="es-CO" sz="1600">
                          <a:effectLst/>
                        </a:rPr>
                        <a:t>Velocidad de entrenamiento</a:t>
                      </a:r>
                    </a:p>
                  </a:txBody>
                  <a:tcPr marL="82848" marR="82848" marT="41424" marB="41424" anchor="ctr"/>
                </a:tc>
                <a:tc>
                  <a:txBody>
                    <a:bodyPr/>
                    <a:lstStyle/>
                    <a:p>
                      <a:r>
                        <a:rPr lang="es-CO" sz="1600">
                          <a:effectLst/>
                        </a:rPr>
                        <a:t>Rápida</a:t>
                      </a:r>
                    </a:p>
                  </a:txBody>
                  <a:tcPr marL="82848" marR="82848" marT="41424" marB="41424" anchor="ctr"/>
                </a:tc>
                <a:tc>
                  <a:txBody>
                    <a:bodyPr/>
                    <a:lstStyle/>
                    <a:p>
                      <a:r>
                        <a:rPr lang="es-CO" sz="1600">
                          <a:effectLst/>
                        </a:rPr>
                        <a:t>Media</a:t>
                      </a:r>
                    </a:p>
                  </a:txBody>
                  <a:tcPr marL="82848" marR="82848" marT="41424" marB="41424" anchor="ctr"/>
                </a:tc>
                <a:tc>
                  <a:txBody>
                    <a:bodyPr/>
                    <a:lstStyle/>
                    <a:p>
                      <a:r>
                        <a:rPr lang="es-CO" sz="1600">
                          <a:effectLst/>
                        </a:rPr>
                        <a:t>Lenta</a:t>
                      </a:r>
                    </a:p>
                  </a:txBody>
                  <a:tcPr marL="82848" marR="82848" marT="41424" marB="41424" anchor="ctr"/>
                </a:tc>
                <a:extLst>
                  <a:ext uri="{0D108BD9-81ED-4DB2-BD59-A6C34878D82A}">
                    <a16:rowId xmlns:a16="http://schemas.microsoft.com/office/drawing/2014/main" val="1843161251"/>
                  </a:ext>
                </a:extLst>
              </a:tr>
              <a:tr h="331391">
                <a:tc>
                  <a:txBody>
                    <a:bodyPr/>
                    <a:lstStyle/>
                    <a:p>
                      <a:r>
                        <a:rPr lang="es-CO" sz="1600">
                          <a:effectLst/>
                        </a:rPr>
                        <a:t>Velocidad de predicción</a:t>
                      </a:r>
                    </a:p>
                  </a:txBody>
                  <a:tcPr marL="82848" marR="82848" marT="41424" marB="41424" anchor="ctr"/>
                </a:tc>
                <a:tc>
                  <a:txBody>
                    <a:bodyPr/>
                    <a:lstStyle/>
                    <a:p>
                      <a:r>
                        <a:rPr lang="es-CO" sz="1600">
                          <a:effectLst/>
                        </a:rPr>
                        <a:t>Rápida</a:t>
                      </a:r>
                    </a:p>
                  </a:txBody>
                  <a:tcPr marL="82848" marR="82848" marT="41424" marB="41424" anchor="ctr"/>
                </a:tc>
                <a:tc>
                  <a:txBody>
                    <a:bodyPr/>
                    <a:lstStyle/>
                    <a:p>
                      <a:r>
                        <a:rPr lang="es-CO" sz="1600">
                          <a:effectLst/>
                        </a:rPr>
                        <a:t>Rápida</a:t>
                      </a:r>
                    </a:p>
                  </a:txBody>
                  <a:tcPr marL="82848" marR="82848" marT="41424" marB="41424" anchor="ctr"/>
                </a:tc>
                <a:tc>
                  <a:txBody>
                    <a:bodyPr/>
                    <a:lstStyle/>
                    <a:p>
                      <a:r>
                        <a:rPr lang="es-CO" sz="1600" dirty="0">
                          <a:effectLst/>
                        </a:rPr>
                        <a:t>Media</a:t>
                      </a:r>
                    </a:p>
                  </a:txBody>
                  <a:tcPr marL="82848" marR="82848" marT="41424" marB="41424" anchor="ctr"/>
                </a:tc>
                <a:extLst>
                  <a:ext uri="{0D108BD9-81ED-4DB2-BD59-A6C34878D82A}">
                    <a16:rowId xmlns:a16="http://schemas.microsoft.com/office/drawing/2014/main" val="96486459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C933-BDFA-C3E6-05D9-F83B3A54BCE1}"/>
            </a:ext>
          </a:extLst>
        </p:cNvPr>
        <p:cNvGrpSpPr/>
        <p:nvPr/>
      </p:nvGrpSpPr>
      <p:grpSpPr>
        <a:xfrm>
          <a:off x="0" y="0"/>
          <a:ext cx="0" cy="0"/>
          <a:chOff x="0" y="0"/>
          <a:chExt cx="0" cy="0"/>
        </a:xfrm>
      </p:grpSpPr>
      <p:sp>
        <p:nvSpPr>
          <p:cNvPr id="228" name="Rectángulo 20">
            <a:extLst>
              <a:ext uri="{FF2B5EF4-FFF2-40B4-BE49-F238E27FC236}">
                <a16:creationId xmlns:a16="http://schemas.microsoft.com/office/drawing/2014/main" id="{5A795F06-6DA6-3380-D9C3-6C00A65C0057}"/>
              </a:ext>
            </a:extLst>
          </p:cNvPr>
          <p:cNvSpPr/>
          <p:nvPr/>
        </p:nvSpPr>
        <p:spPr>
          <a:xfrm>
            <a:off x="-317160" y="540000"/>
            <a:ext cx="1183716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dirty="0">
                <a:solidFill>
                  <a:srgbClr val="10243A"/>
                </a:solidFill>
                <a:latin typeface="Century Gothic"/>
              </a:rPr>
              <a:t>¿Regresión líneas,</a:t>
            </a:r>
            <a:r>
              <a:rPr lang="es-ES" sz="3200" spc="-1" dirty="0">
                <a:solidFill>
                  <a:srgbClr val="10243A"/>
                </a:solidFill>
                <a:latin typeface="Century Gothic"/>
              </a:rPr>
              <a:t> </a:t>
            </a:r>
            <a:r>
              <a:rPr lang="es-ES" sz="3200" b="0" strike="noStrike" spc="-1" dirty="0">
                <a:solidFill>
                  <a:srgbClr val="10243A"/>
                </a:solidFill>
                <a:latin typeface="Century Gothic"/>
              </a:rPr>
              <a:t>Arboles de Decisión</a:t>
            </a:r>
          </a:p>
          <a:p>
            <a:pPr algn="ctr">
              <a:lnSpc>
                <a:spcPct val="100000"/>
              </a:lnSpc>
              <a:buNone/>
            </a:pPr>
            <a:r>
              <a:rPr lang="es-ES" sz="3200" b="0" strike="noStrike" spc="-1" dirty="0">
                <a:solidFill>
                  <a:srgbClr val="10243A"/>
                </a:solidFill>
                <a:latin typeface="Century Gothic"/>
              </a:rPr>
              <a:t>o GPR?</a:t>
            </a:r>
            <a:endParaRPr lang="es-CO" sz="3200" b="0" strike="noStrike" spc="-1" dirty="0">
              <a:latin typeface="Arial"/>
            </a:endParaRPr>
          </a:p>
        </p:txBody>
      </p:sp>
      <p:sp>
        <p:nvSpPr>
          <p:cNvPr id="6" name="CuadroTexto 5">
            <a:extLst>
              <a:ext uri="{FF2B5EF4-FFF2-40B4-BE49-F238E27FC236}">
                <a16:creationId xmlns:a16="http://schemas.microsoft.com/office/drawing/2014/main" id="{32CE39E1-2C78-436F-8D7B-D739EE121DAA}"/>
              </a:ext>
            </a:extLst>
          </p:cNvPr>
          <p:cNvSpPr txBox="1"/>
          <p:nvPr/>
        </p:nvSpPr>
        <p:spPr>
          <a:xfrm>
            <a:off x="474563" y="2059796"/>
            <a:ext cx="6250328" cy="3693319"/>
          </a:xfrm>
          <a:prstGeom prst="rect">
            <a:avLst/>
          </a:prstGeom>
          <a:noFill/>
        </p:spPr>
        <p:txBody>
          <a:bodyPr wrap="square">
            <a:spAutoFit/>
          </a:bodyPr>
          <a:lstStyle/>
          <a:p>
            <a:pPr algn="just">
              <a:buNone/>
            </a:pPr>
            <a:r>
              <a:rPr lang="es-ES" b="1" dirty="0">
                <a:effectLst/>
              </a:rPr>
              <a:t>Recomendación práctica</a:t>
            </a:r>
          </a:p>
          <a:p>
            <a:pPr algn="just">
              <a:buFont typeface="+mj-lt"/>
              <a:buAutoNum type="arabicPeriod"/>
            </a:pPr>
            <a:r>
              <a:rPr lang="es-ES" b="1" dirty="0">
                <a:effectLst/>
              </a:rPr>
              <a:t>Comienza con regresión lineal</a:t>
            </a:r>
            <a:r>
              <a:rPr lang="es-ES" dirty="0">
                <a:effectLst/>
              </a:rPr>
              <a:t> si sospechas que las relaciones son simples</a:t>
            </a:r>
          </a:p>
          <a:p>
            <a:pPr algn="just">
              <a:buFont typeface="+mj-lt"/>
              <a:buAutoNum type="arabicPeriod"/>
            </a:pPr>
            <a:r>
              <a:rPr lang="es-ES" b="1" dirty="0">
                <a:effectLst/>
              </a:rPr>
              <a:t>Prueba árboles de decisión</a:t>
            </a:r>
            <a:r>
              <a:rPr lang="es-ES" dirty="0">
                <a:effectLst/>
              </a:rPr>
              <a:t> (o mejor, Random Forest/</a:t>
            </a:r>
            <a:r>
              <a:rPr lang="es-ES" dirty="0" err="1">
                <a:effectLst/>
              </a:rPr>
              <a:t>Gradient</a:t>
            </a:r>
            <a:r>
              <a:rPr lang="es-ES" dirty="0">
                <a:effectLst/>
              </a:rPr>
              <a:t> </a:t>
            </a:r>
            <a:r>
              <a:rPr lang="es-ES" dirty="0" err="1">
                <a:effectLst/>
              </a:rPr>
              <a:t>Boosting</a:t>
            </a:r>
            <a:r>
              <a:rPr lang="es-ES" dirty="0">
                <a:effectLst/>
              </a:rPr>
              <a:t>) si necesitas capturar relaciones más complejas</a:t>
            </a:r>
          </a:p>
          <a:p>
            <a:pPr algn="just">
              <a:buFont typeface="+mj-lt"/>
              <a:buAutoNum type="arabicPeriod"/>
            </a:pPr>
            <a:r>
              <a:rPr lang="es-ES" b="1" dirty="0">
                <a:effectLst/>
              </a:rPr>
              <a:t>Usa GPR</a:t>
            </a:r>
            <a:r>
              <a:rPr lang="es-ES" dirty="0">
                <a:effectLst/>
              </a:rPr>
              <a:t> cuando: </a:t>
            </a:r>
          </a:p>
          <a:p>
            <a:pPr marL="742950" lvl="1" indent="-285750" algn="just">
              <a:buFont typeface="+mj-lt"/>
              <a:buAutoNum type="arabicPeriod"/>
            </a:pPr>
            <a:r>
              <a:rPr lang="es-ES" dirty="0">
                <a:effectLst/>
              </a:rPr>
              <a:t>La cuantificación de incertidumbre es crucial</a:t>
            </a:r>
          </a:p>
          <a:p>
            <a:pPr marL="742950" lvl="1" indent="-285750" algn="just">
              <a:buFont typeface="+mj-lt"/>
              <a:buAutoNum type="arabicPeriod"/>
            </a:pPr>
            <a:r>
              <a:rPr lang="es-ES" dirty="0">
                <a:effectLst/>
              </a:rPr>
              <a:t>Tienes pocos datos pero necesitas alta precisión</a:t>
            </a:r>
          </a:p>
          <a:p>
            <a:pPr marL="742950" lvl="1" indent="-285750" algn="just">
              <a:buFont typeface="+mj-lt"/>
              <a:buAutoNum type="arabicPeriod"/>
            </a:pPr>
            <a:r>
              <a:rPr lang="es-ES" dirty="0">
                <a:effectLst/>
              </a:rPr>
              <a:t>Estás haciendo optimización o diseño experimental</a:t>
            </a:r>
          </a:p>
          <a:p>
            <a:pPr algn="just"/>
            <a:r>
              <a:rPr lang="es-ES" dirty="0">
                <a:effectLst/>
              </a:rPr>
              <a:t>La elección final depende de tus datos específicos, requisitos de interpretabilidad, necesidad de cuantificar incertidumbre y recursos computacionales disponibles.</a:t>
            </a:r>
          </a:p>
        </p:txBody>
      </p:sp>
      <p:pic>
        <p:nvPicPr>
          <p:cNvPr id="4098" name="Picture 2" descr="Overview of central concepts in Gaussian process regression (GPR)... |  Download Scientific Diagram">
            <a:extLst>
              <a:ext uri="{FF2B5EF4-FFF2-40B4-BE49-F238E27FC236}">
                <a16:creationId xmlns:a16="http://schemas.microsoft.com/office/drawing/2014/main" id="{1F37079E-1921-8C46-9C46-D0B5252B01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382649" y="1615764"/>
            <a:ext cx="4137351" cy="413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18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ángulo 26"/>
          <p:cNvSpPr/>
          <p:nvPr/>
        </p:nvSpPr>
        <p:spPr>
          <a:xfrm>
            <a:off x="-137160" y="2520000"/>
            <a:ext cx="11837160" cy="820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4800" b="0" strike="noStrike" spc="-1">
                <a:solidFill>
                  <a:srgbClr val="10243A"/>
                </a:solidFill>
                <a:latin typeface="Century Gothic"/>
              </a:rPr>
              <a:t>¿PREGUNTAS?</a:t>
            </a:r>
            <a:endParaRPr lang="es-CO" sz="4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ángulo 8"/>
          <p:cNvSpPr/>
          <p:nvPr/>
        </p:nvSpPr>
        <p:spPr>
          <a:xfrm>
            <a:off x="180000" y="36000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Tipos de Arboles de Decisión</a:t>
            </a:r>
            <a:endParaRPr lang="es-CO" sz="3200" b="0" strike="noStrike" spc="-1">
              <a:latin typeface="Arial"/>
            </a:endParaRPr>
          </a:p>
        </p:txBody>
      </p:sp>
      <p:sp>
        <p:nvSpPr>
          <p:cNvPr id="176" name="CuadroTexto 5"/>
          <p:cNvSpPr/>
          <p:nvPr/>
        </p:nvSpPr>
        <p:spPr>
          <a:xfrm>
            <a:off x="857520" y="1998000"/>
            <a:ext cx="10010160" cy="283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800" b="0" strike="noStrike" spc="-1">
                <a:solidFill>
                  <a:srgbClr val="000000"/>
                </a:solidFill>
                <a:latin typeface="Calibri"/>
              </a:rPr>
              <a:t>Los tipos de árbol de decisión se basan en el tipo de variable objetivo que tenemos. Puede ser de dos tipos:</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CO" sz="1800" b="1" strike="noStrike" spc="-1">
                <a:solidFill>
                  <a:srgbClr val="000000"/>
                </a:solidFill>
                <a:latin typeface="Calibri"/>
              </a:rPr>
              <a:t>Árbol de decisión de variable categórica: </a:t>
            </a:r>
            <a:r>
              <a:rPr lang="es-CO" sz="1800" b="0" strike="noStrike" spc="-1">
                <a:solidFill>
                  <a:srgbClr val="000000"/>
                </a:solidFill>
                <a:latin typeface="Calibri"/>
              </a:rPr>
              <a:t>El árbol de decisión que tiene una variable objetivo categórica se llama árbol de decisión de variable categórica. Ejemplo: En el escenario anterior del problema del estudiante, donde la variable objetivo era "El estudiante jugará al cricket o no", es decir, SÍ o NO.</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CO" sz="1800" b="1" strike="noStrike" spc="-1">
                <a:solidFill>
                  <a:srgbClr val="000000"/>
                </a:solidFill>
                <a:latin typeface="Calibri"/>
              </a:rPr>
              <a:t>Árbol de decisión de variable continua: </a:t>
            </a:r>
            <a:r>
              <a:rPr lang="es-CO" sz="1800" b="0" strike="noStrike" spc="-1">
                <a:solidFill>
                  <a:srgbClr val="000000"/>
                </a:solidFill>
                <a:latin typeface="Calibri"/>
              </a:rPr>
              <a:t>El árbol de decisión tiene una variable objetivo continua, entonces se llama árbol de decisión de variable continua.</a:t>
            </a:r>
            <a:endParaRPr lang="es-CO"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ángulo 4"/>
          <p:cNvSpPr/>
          <p:nvPr/>
        </p:nvSpPr>
        <p:spPr>
          <a:xfrm>
            <a:off x="187560" y="51984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Terminología</a:t>
            </a:r>
            <a:endParaRPr lang="es-CO" sz="3200" b="0" strike="noStrike" spc="-1">
              <a:latin typeface="Arial"/>
            </a:endParaRPr>
          </a:p>
        </p:txBody>
      </p:sp>
      <p:sp>
        <p:nvSpPr>
          <p:cNvPr id="178" name="CuadroTexto 1"/>
          <p:cNvSpPr/>
          <p:nvPr/>
        </p:nvSpPr>
        <p:spPr>
          <a:xfrm>
            <a:off x="918000" y="1740240"/>
            <a:ext cx="10070640" cy="365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0" strike="noStrike" spc="-1">
                <a:solidFill>
                  <a:srgbClr val="000000"/>
                </a:solidFill>
                <a:latin typeface="Calibri"/>
              </a:rPr>
              <a:t>Veamos la terminología básica utilizada con los árboles de decisión:</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Nodo raíz: </a:t>
            </a:r>
            <a:r>
              <a:rPr lang="es-ES" sz="1800" b="0" strike="noStrike" spc="-1">
                <a:solidFill>
                  <a:srgbClr val="000000"/>
                </a:solidFill>
                <a:latin typeface="Calibri"/>
              </a:rPr>
              <a:t>Representa toda la población o muestra y ésta se divide a su vez en dos o más conjuntos homogéneos.</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División: </a:t>
            </a:r>
            <a:r>
              <a:rPr lang="es-ES" sz="1800" b="0" strike="noStrike" spc="-1">
                <a:solidFill>
                  <a:srgbClr val="000000"/>
                </a:solidFill>
                <a:latin typeface="Calibri"/>
              </a:rPr>
              <a:t>Es un proceso de división de un nodo en dos o más subnodos.</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Nodo de decisión: </a:t>
            </a:r>
            <a:r>
              <a:rPr lang="es-ES" sz="1800" b="0" strike="noStrike" spc="-1">
                <a:solidFill>
                  <a:srgbClr val="000000"/>
                </a:solidFill>
                <a:latin typeface="Calibri"/>
              </a:rPr>
              <a:t>Cuando un subnodo se divide en otros subnodos, se denomina nodo de decisión.</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Nodo de hoja/terminal: </a:t>
            </a:r>
            <a:r>
              <a:rPr lang="es-ES" sz="1800" b="0" strike="noStrike" spc="-1">
                <a:solidFill>
                  <a:srgbClr val="000000"/>
                </a:solidFill>
                <a:latin typeface="Calibri"/>
              </a:rPr>
              <a:t>Los nodos que no se dividen se denominan nodo hoja o nodo terminal.</a:t>
            </a:r>
            <a:endParaRPr lang="es-CO" sz="1800" b="0" strike="noStrike" spc="-1">
              <a:latin typeface="Arial"/>
            </a:endParaRPr>
          </a:p>
          <a:p>
            <a:pPr algn="just">
              <a:lnSpc>
                <a:spcPct val="100000"/>
              </a:lnSpc>
              <a:buNone/>
            </a:pPr>
            <a:endParaRPr lang="es-CO" sz="1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ángulo 5"/>
          <p:cNvSpPr/>
          <p:nvPr/>
        </p:nvSpPr>
        <p:spPr>
          <a:xfrm>
            <a:off x="356040" y="41940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Terminología</a:t>
            </a:r>
            <a:endParaRPr lang="es-CO" sz="3200" b="0" strike="noStrike" spc="-1">
              <a:latin typeface="Arial"/>
            </a:endParaRPr>
          </a:p>
        </p:txBody>
      </p:sp>
      <p:sp>
        <p:nvSpPr>
          <p:cNvPr id="180" name="CuadroTexto 4"/>
          <p:cNvSpPr/>
          <p:nvPr/>
        </p:nvSpPr>
        <p:spPr>
          <a:xfrm>
            <a:off x="668880" y="1582200"/>
            <a:ext cx="10635840" cy="338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0" strike="noStrike" spc="-1">
                <a:solidFill>
                  <a:srgbClr val="000000"/>
                </a:solidFill>
                <a:latin typeface="Calibri"/>
              </a:rPr>
              <a:t>Veamos la terminología básica utilizada con los árboles de decisión:</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poda: </a:t>
            </a:r>
            <a:r>
              <a:rPr lang="es-ES" sz="1800" b="0" strike="noStrike" spc="-1">
                <a:solidFill>
                  <a:srgbClr val="000000"/>
                </a:solidFill>
                <a:latin typeface="Calibri"/>
              </a:rPr>
              <a:t>Cuando eliminamos los subnodos de un nodo de decisión, este proceso se llama poda. Se puede decir que es el proceso opuesto a la división.</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Rama / Subárbol: </a:t>
            </a:r>
            <a:r>
              <a:rPr lang="es-ES" sz="1800" b="0" strike="noStrike" spc="-1">
                <a:solidFill>
                  <a:srgbClr val="000000"/>
                </a:solidFill>
                <a:latin typeface="Calibri"/>
              </a:rPr>
              <a:t>Una sub-sección de todo el árbol se llama rama o sub-árbol.</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1" strike="noStrike" spc="-1">
                <a:solidFill>
                  <a:srgbClr val="000000"/>
                </a:solidFill>
                <a:latin typeface="Calibri"/>
              </a:rPr>
              <a:t>Nodo padre e hijo: </a:t>
            </a:r>
            <a:r>
              <a:rPr lang="es-ES" sz="1800" b="0" strike="noStrike" spc="-1">
                <a:solidFill>
                  <a:srgbClr val="000000"/>
                </a:solidFill>
                <a:latin typeface="Calibri"/>
              </a:rPr>
              <a:t>Un nodo dividido en subnodos se denomina nodo padre de subnodos y los subnodos son hijos del nodo padre. Estos son los términos comúnmente utilizados para los árboles de decisión. Como sabemos que cada algoritmo tiene ventajas y desventajas, a continuación se indican los factores importantes que se deben conocer.</a:t>
            </a:r>
            <a:endParaRPr lang="es-CO" sz="1800" b="0" strike="noStrike" spc="-1">
              <a:latin typeface="Arial"/>
            </a:endParaRPr>
          </a:p>
          <a:p>
            <a:pPr algn="just">
              <a:lnSpc>
                <a:spcPct val="100000"/>
              </a:lnSpc>
              <a:buNone/>
            </a:pPr>
            <a:endParaRPr lang="es-CO" sz="1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
          <p:cNvPicPr/>
          <p:nvPr/>
        </p:nvPicPr>
        <p:blipFill>
          <a:blip r:embed="rId2"/>
          <a:stretch/>
        </p:blipFill>
        <p:spPr>
          <a:xfrm>
            <a:off x="624240" y="1260000"/>
            <a:ext cx="10710000" cy="4422600"/>
          </a:xfrm>
          <a:prstGeom prst="rect">
            <a:avLst/>
          </a:prstGeom>
          <a:ln w="0">
            <a:noFill/>
          </a:ln>
        </p:spPr>
      </p:pic>
      <p:sp>
        <p:nvSpPr>
          <p:cNvPr id="182" name="Rectángulo 6"/>
          <p:cNvSpPr/>
          <p:nvPr/>
        </p:nvSpPr>
        <p:spPr>
          <a:xfrm>
            <a:off x="-18000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Terminología</a:t>
            </a:r>
            <a:endParaRPr lang="es-CO" sz="3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ángulo 7"/>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sp>
        <p:nvSpPr>
          <p:cNvPr id="184" name="Rectángulo 10"/>
          <p:cNvSpPr/>
          <p:nvPr/>
        </p:nvSpPr>
        <p:spPr>
          <a:xfrm>
            <a:off x="117000" y="1100520"/>
            <a:ext cx="5675400" cy="447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800" b="0" strike="noStrike" spc="-1">
                <a:solidFill>
                  <a:srgbClr val="000000"/>
                </a:solidFill>
                <a:latin typeface="Calibri"/>
              </a:rPr>
              <a:t>El modelo en sí comprende una serie de decisiones lógicas, similares a</a:t>
            </a:r>
            <a:endParaRPr lang="es-CO" sz="1800" b="0" strike="noStrike" spc="-1">
              <a:latin typeface="Arial"/>
            </a:endParaRPr>
          </a:p>
          <a:p>
            <a:pPr algn="just">
              <a:lnSpc>
                <a:spcPct val="100000"/>
              </a:lnSpc>
              <a:buNone/>
            </a:pPr>
            <a:r>
              <a:rPr lang="es-CO" sz="1800" b="0" strike="noStrike" spc="-1">
                <a:solidFill>
                  <a:srgbClr val="000000"/>
                </a:solidFill>
                <a:latin typeface="Calibri"/>
              </a:rPr>
              <a:t>un diagrama de flujo, con nodos de decisión que indican una decisión a tomar sobre un atributo. </a:t>
            </a:r>
            <a:r>
              <a:rPr lang="es-ES" sz="1800" b="0" strike="noStrike" spc="-1">
                <a:solidFill>
                  <a:srgbClr val="000000"/>
                </a:solidFill>
                <a:latin typeface="Calibri"/>
              </a:rPr>
              <a:t>Estos se dividen en ramas que indican las opciones de la decisión. El árbol termina con nodos de hoja (también conocidos como nodos terminales) que denotan el resultado de seguir una combinación de decisiones. </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0" strike="noStrike" spc="-1">
                <a:solidFill>
                  <a:srgbClr val="000000"/>
                </a:solidFill>
                <a:latin typeface="Calibri"/>
              </a:rPr>
              <a:t>Los datos que se van a clasificar comienzan en el nodo raíz, donde pasan por las decisiones del árbol en función de los valores de sus características. El camino que recorren los datos lleva a cada registro a un nodo hoja, que le asigna una clase prevista.</a:t>
            </a:r>
            <a:endParaRPr lang="es-CO" sz="1800" b="0" strike="noStrike" spc="-1">
              <a:latin typeface="Arial"/>
            </a:endParaRPr>
          </a:p>
        </p:txBody>
      </p:sp>
      <p:pic>
        <p:nvPicPr>
          <p:cNvPr id="185" name="Picture 3" descr="Aprendizaje basado en árboles de decisión - Wikipedia, la enciclopedia libre"/>
          <p:cNvPicPr/>
          <p:nvPr/>
        </p:nvPicPr>
        <p:blipFill>
          <a:blip r:embed="rId2"/>
          <a:stretch/>
        </p:blipFill>
        <p:spPr>
          <a:xfrm>
            <a:off x="6145560" y="1558440"/>
            <a:ext cx="5409720" cy="383148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ángulo 3"/>
          <p:cNvSpPr/>
          <p:nvPr/>
        </p:nvSpPr>
        <p:spPr>
          <a:xfrm>
            <a:off x="-497160" y="322920"/>
            <a:ext cx="11837160" cy="57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3200" b="0" strike="noStrike" spc="-1">
                <a:solidFill>
                  <a:srgbClr val="10243A"/>
                </a:solidFill>
                <a:latin typeface="Century Gothic"/>
              </a:rPr>
              <a:t>Entendiendo los Árboles de Decisión</a:t>
            </a:r>
            <a:endParaRPr lang="es-CO" sz="3200" b="0" strike="noStrike" spc="-1">
              <a:latin typeface="Arial"/>
            </a:endParaRPr>
          </a:p>
        </p:txBody>
      </p:sp>
      <p:sp>
        <p:nvSpPr>
          <p:cNvPr id="187" name="Rectángulo 12"/>
          <p:cNvSpPr/>
          <p:nvPr/>
        </p:nvSpPr>
        <p:spPr>
          <a:xfrm>
            <a:off x="187920" y="1222200"/>
            <a:ext cx="4600800" cy="393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0" strike="noStrike" spc="-1">
                <a:solidFill>
                  <a:srgbClr val="000000"/>
                </a:solidFill>
                <a:latin typeface="Calibri"/>
              </a:rPr>
              <a:t>Modelos de puntuación de crédito en los que los criterios que hacen que un solicitante sea rechazado deben estar bien especificados.</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0" strike="noStrike" spc="-1">
                <a:solidFill>
                  <a:srgbClr val="000000"/>
                </a:solidFill>
                <a:latin typeface="Calibri"/>
              </a:rPr>
              <a:t>Estudios de marketing sobre la pérdida de clientes o su satisfacción que sean compartidos con la dirección o las agencias de publicidad.</a:t>
            </a:r>
            <a:endParaRPr lang="es-CO" sz="1800" b="0" strike="noStrike" spc="-1">
              <a:latin typeface="Arial"/>
            </a:endParaRPr>
          </a:p>
          <a:p>
            <a:pPr algn="just">
              <a:lnSpc>
                <a:spcPct val="100000"/>
              </a:lnSpc>
              <a:buNone/>
            </a:pPr>
            <a:endParaRPr lang="es-CO" sz="1800" b="0" strike="noStrike" spc="-1">
              <a:latin typeface="Arial"/>
            </a:endParaRPr>
          </a:p>
          <a:p>
            <a:pPr algn="just">
              <a:lnSpc>
                <a:spcPct val="100000"/>
              </a:lnSpc>
              <a:buNone/>
            </a:pPr>
            <a:r>
              <a:rPr lang="es-ES" sz="1800" b="0" strike="noStrike" spc="-1">
                <a:solidFill>
                  <a:srgbClr val="000000"/>
                </a:solidFill>
                <a:latin typeface="Calibri"/>
              </a:rPr>
              <a:t>Diagnóstico de enfermedades basado en mediciones de laboratorio, los síntomas o el índice de progresión de la enfermedad.</a:t>
            </a:r>
            <a:endParaRPr lang="es-CO" sz="1800" b="0" strike="noStrike" spc="-1">
              <a:latin typeface="Arial"/>
            </a:endParaRPr>
          </a:p>
        </p:txBody>
      </p:sp>
      <p:pic>
        <p:nvPicPr>
          <p:cNvPr id="188" name="Picture 5" descr="Al árbol o no al árbol? Esa es la decisión."/>
          <p:cNvPicPr/>
          <p:nvPr/>
        </p:nvPicPr>
        <p:blipFill>
          <a:blip r:embed="rId2"/>
          <a:stretch/>
        </p:blipFill>
        <p:spPr>
          <a:xfrm>
            <a:off x="4906440" y="1502280"/>
            <a:ext cx="7117920" cy="333216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TotalTime>
  <Words>2542</Words>
  <Application>Microsoft Office PowerPoint</Application>
  <PresentationFormat>Personalizado</PresentationFormat>
  <Paragraphs>228</Paragraphs>
  <Slides>37</Slides>
  <Notes>0</Notes>
  <HiddenSlides>0</HiddenSlides>
  <MMClips>0</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37</vt:i4>
      </vt:variant>
    </vt:vector>
  </HeadingPairs>
  <TitlesOfParts>
    <vt:vector size="47" baseType="lpstr">
      <vt:lpstr>Arial</vt:lpstr>
      <vt:lpstr>Calibri</vt:lpstr>
      <vt:lpstr>Century Gothic</vt:lpstr>
      <vt:lpstr>Symbol</vt:lpstr>
      <vt:lpstr>Times New Roman</vt:lpstr>
      <vt:lpstr>Wingdings</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Katherine Bello</dc:creator>
  <dc:description/>
  <cp:lastModifiedBy>JULIAN QUIMBAYO CASTRO</cp:lastModifiedBy>
  <cp:revision>19</cp:revision>
  <dcterms:created xsi:type="dcterms:W3CDTF">2020-08-21T13:03:05Z</dcterms:created>
  <dcterms:modified xsi:type="dcterms:W3CDTF">2025-04-15T23:50:55Z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Personalizado</vt:lpwstr>
  </property>
  <property fmtid="{D5CDD505-2E9C-101B-9397-08002B2CF9AE}" pid="3" name="Slides">
    <vt:i4>4</vt:i4>
  </property>
</Properties>
</file>